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447" r:id="rId3"/>
    <p:sldId id="414" r:id="rId4"/>
    <p:sldId id="449" r:id="rId5"/>
    <p:sldId id="450" r:id="rId6"/>
    <p:sldId id="322" r:id="rId7"/>
    <p:sldId id="453" r:id="rId8"/>
    <p:sldId id="452" r:id="rId9"/>
    <p:sldId id="270" r:id="rId10"/>
    <p:sldId id="448" r:id="rId11"/>
    <p:sldId id="454" r:id="rId12"/>
  </p:sldIdLst>
  <p:sldSz cx="12192000" cy="6858000"/>
  <p:notesSz cx="6858000" cy="9144000"/>
  <p:embeddedFontLst>
    <p:embeddedFont>
      <p:font typeface="Avenir Next LT Pro" panose="020B0504020202020204" pitchFamily="34" charset="-18"/>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84765-6167-4B24-A489-DB811091D7E9}" type="datetimeFigureOut">
              <a:rPr lang="hr-HR" smtClean="0"/>
              <a:t>3.10.2022.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18B3F-B89F-408C-B580-5C467342FB7C}" type="slidenum">
              <a:rPr lang="hr-HR" smtClean="0"/>
              <a:t>‹#›</a:t>
            </a:fld>
            <a:endParaRPr lang="hr-HR"/>
          </a:p>
        </p:txBody>
      </p:sp>
    </p:spTree>
    <p:extLst>
      <p:ext uri="{BB962C8B-B14F-4D97-AF65-F5344CB8AC3E}">
        <p14:creationId xmlns:p14="http://schemas.microsoft.com/office/powerpoint/2010/main" val="68472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FB471A-DF88-49BC-8D02-F5A108292A32}"/>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2693EE3-E528-474B-BB15-3C154080E4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37DA35EF-A08E-4BC6-9476-0ED9BEF98CB5}"/>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ECFE7B1C-8300-4D79-846B-0004BFD63AB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667F6CF-430A-4060-9031-2122EDBCACB5}"/>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41017839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E34CA1-26F9-4F1C-9820-7F92F9043B4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A1E7651-1716-487B-AC4A-B1CF7D9A9C56}"/>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26D0E34A-6F6F-433E-B9E0-7994F0D490E1}"/>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39EE76D1-BE51-407C-A47C-820A5970F26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912790B-8445-4B77-942E-AAD7DDC2C8D0}"/>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42925478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AA04044D-CD20-4BFF-A71E-5B71C542A32A}"/>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E1E07627-AC3E-4004-AA88-466E6E02DCED}"/>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0F89DBD8-B81D-4EA3-B1C4-ADA6822E2D22}"/>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FFF415F9-56BA-4A72-B49B-F88FF2A0255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288FE3E-539D-403D-BDD7-632945C47ECB}"/>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799469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775B17-A835-4799-8733-B1004DF56DFB}"/>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486CDD3-6F3D-4A29-AE50-F778BECDEF97}"/>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E5CA52EA-FD63-468C-BEEC-A3A8E0BA4BFA}"/>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31884F6F-5C7D-479A-BCC9-4E19A7D6183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3E6355A-A765-4D27-8855-BC79B3E55E4B}"/>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10955074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20686C-B534-44C0-8FB4-4FC04D95D680}"/>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49E3E8DE-3A64-4A4E-BF4E-57E8CC4F8B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4F06B59C-9D78-4F9E-999E-93976FC35A6F}"/>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C0B74ED7-AF2D-4A3C-8494-5D4AFF1FC10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04446C5-0B00-4657-9E99-07CADE403CCA}"/>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11117262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83EC2B-A5AF-45A1-A64F-9E1BCE49130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C3BDC72-0664-4B2D-A77D-04E6BB1193F0}"/>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CE2EE93-95C5-465A-8E2F-1C4563F94748}"/>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54C5D92E-2AB5-4B1C-9071-8A242E70136E}"/>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6" name="Rezervirano mjesto podnožja 5">
            <a:extLst>
              <a:ext uri="{FF2B5EF4-FFF2-40B4-BE49-F238E27FC236}">
                <a16:creationId xmlns:a16="http://schemas.microsoft.com/office/drawing/2014/main" id="{8783B9F8-089B-4680-BADC-705CC11F3ED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BDB321D-0FCD-40E4-977C-E63BA4B979FC}"/>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2726472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8E2434-ED16-45B1-9993-26757D60CF46}"/>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2483FBE-1A5A-4312-B5B3-E11B5B2129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379A16E8-287F-415D-AD3C-740DD04D0036}"/>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87753F59-5457-4436-8866-D1BC8371A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21F1C906-E50F-4597-BAE8-358B1B0FDA8C}"/>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869DE76E-EB5F-4173-80AC-645A84DB5809}"/>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8" name="Rezervirano mjesto podnožja 7">
            <a:extLst>
              <a:ext uri="{FF2B5EF4-FFF2-40B4-BE49-F238E27FC236}">
                <a16:creationId xmlns:a16="http://schemas.microsoft.com/office/drawing/2014/main" id="{CC7E2DCA-C670-4D0B-A248-F11A260098AE}"/>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E3811B74-DD13-446D-84F2-676872799E86}"/>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668747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BEB8E7-C2C6-4AC9-BC85-711B7F8657CF}"/>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93F1A601-227B-4EC7-9C6B-2492B5FF96EB}"/>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4" name="Rezervirano mjesto podnožja 3">
            <a:extLst>
              <a:ext uri="{FF2B5EF4-FFF2-40B4-BE49-F238E27FC236}">
                <a16:creationId xmlns:a16="http://schemas.microsoft.com/office/drawing/2014/main" id="{0B12969D-25E7-4AB2-8E27-D5F7D908C11E}"/>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F9B3B48-D4F3-4B64-B74C-EE13B147C4C6}"/>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4549089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4324AD2-3A9E-4FB8-8C88-13AF8E9B3ADD}"/>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3" name="Rezervirano mjesto podnožja 2">
            <a:extLst>
              <a:ext uri="{FF2B5EF4-FFF2-40B4-BE49-F238E27FC236}">
                <a16:creationId xmlns:a16="http://schemas.microsoft.com/office/drawing/2014/main" id="{CB754706-AFE3-4134-AD6F-B4AA90D52B4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E016CA90-0035-4A3C-8F5C-D1189A8291DC}"/>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19512402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275C7C-5031-4550-8B6C-33248EE12D6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38E616A-6753-4F47-A51D-05589A815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E60AEC2B-2AF3-477D-8CE9-45DE62163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7A021C46-60AD-4D6A-A302-F23CE95615C3}"/>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6" name="Rezervirano mjesto podnožja 5">
            <a:extLst>
              <a:ext uri="{FF2B5EF4-FFF2-40B4-BE49-F238E27FC236}">
                <a16:creationId xmlns:a16="http://schemas.microsoft.com/office/drawing/2014/main" id="{747BE48A-CA45-4D0E-B308-6512B8F89BE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9A4DB45-B07B-4CDA-8122-D3C2AC731551}"/>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22173017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EF6A01-E2EE-41B1-94B8-AED9C3D7EE99}"/>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D2013C2C-02F2-40B2-91ED-8DE2E0966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8640B66-2000-4445-A97D-4234CC143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5426368A-486B-4F5C-A779-1EA42E287256}"/>
              </a:ext>
            </a:extLst>
          </p:cNvPr>
          <p:cNvSpPr>
            <a:spLocks noGrp="1"/>
          </p:cNvSpPr>
          <p:nvPr>
            <p:ph type="dt" sz="half" idx="10"/>
          </p:nvPr>
        </p:nvSpPr>
        <p:spPr/>
        <p:txBody>
          <a:bodyPr/>
          <a:lstStyle/>
          <a:p>
            <a:fld id="{5AF2AD12-8FE9-4D06-A32B-6945BDB86A68}" type="datetimeFigureOut">
              <a:rPr lang="hr-HR" smtClean="0"/>
              <a:t>3.10.2022.</a:t>
            </a:fld>
            <a:endParaRPr lang="hr-HR"/>
          </a:p>
        </p:txBody>
      </p:sp>
      <p:sp>
        <p:nvSpPr>
          <p:cNvPr id="6" name="Rezervirano mjesto podnožja 5">
            <a:extLst>
              <a:ext uri="{FF2B5EF4-FFF2-40B4-BE49-F238E27FC236}">
                <a16:creationId xmlns:a16="http://schemas.microsoft.com/office/drawing/2014/main" id="{C2D827F7-7985-409F-ADAB-C0D23592B8A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C4CC536-D4BC-405F-AA75-3493734F398D}"/>
              </a:ext>
            </a:extLst>
          </p:cNvPr>
          <p:cNvSpPr>
            <a:spLocks noGrp="1"/>
          </p:cNvSpPr>
          <p:nvPr>
            <p:ph type="sldNum" sz="quarter" idx="12"/>
          </p:nvPr>
        </p:nvSpPr>
        <p:spPr/>
        <p:txBody>
          <a:bodyPr/>
          <a:lstStyle/>
          <a:p>
            <a:fld id="{651B9803-2243-4993-AD8C-A74A7FF32B4D}" type="slidenum">
              <a:rPr lang="hr-HR" smtClean="0"/>
              <a:t>‹#›</a:t>
            </a:fld>
            <a:endParaRPr lang="hr-HR"/>
          </a:p>
        </p:txBody>
      </p:sp>
    </p:spTree>
    <p:extLst>
      <p:ext uri="{BB962C8B-B14F-4D97-AF65-F5344CB8AC3E}">
        <p14:creationId xmlns:p14="http://schemas.microsoft.com/office/powerpoint/2010/main" val="713601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418D8D67-21AB-4417-81EE-639D1DC4C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2CD5AEBB-F40F-41BE-A099-02E00A63F1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1372DDB8-F906-4C43-A4F2-DEED08BEA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2AD12-8FE9-4D06-A32B-6945BDB86A68}" type="datetimeFigureOut">
              <a:rPr lang="hr-HR" smtClean="0"/>
              <a:t>3.10.2022.</a:t>
            </a:fld>
            <a:endParaRPr lang="hr-HR"/>
          </a:p>
        </p:txBody>
      </p:sp>
      <p:sp>
        <p:nvSpPr>
          <p:cNvPr id="5" name="Rezervirano mjesto podnožja 4">
            <a:extLst>
              <a:ext uri="{FF2B5EF4-FFF2-40B4-BE49-F238E27FC236}">
                <a16:creationId xmlns:a16="http://schemas.microsoft.com/office/drawing/2014/main" id="{485F271A-8EFD-4BC9-A0B3-E7F25BBF9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C3C1E344-C03E-4A84-91D8-6DB7009E0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B9803-2243-4993-AD8C-A74A7FF32B4D}" type="slidenum">
              <a:rPr lang="hr-HR" smtClean="0"/>
              <a:t>‹#›</a:t>
            </a:fld>
            <a:endParaRPr lang="hr-HR"/>
          </a:p>
        </p:txBody>
      </p:sp>
    </p:spTree>
    <p:extLst>
      <p:ext uri="{BB962C8B-B14F-4D97-AF65-F5344CB8AC3E}">
        <p14:creationId xmlns:p14="http://schemas.microsoft.com/office/powerpoint/2010/main" val="3748169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bbcgoodfood.com/recipes/2445/ultimate-meringu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ordwall.net/play/902/546/28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1402CF4B-56E5-42FF-B218-139628C2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64" y="1012674"/>
            <a:ext cx="3295581" cy="4410000"/>
          </a:xfrm>
          <a:prstGeom prst="rect">
            <a:avLst/>
          </a:prstGeom>
        </p:spPr>
      </p:pic>
      <p:sp>
        <p:nvSpPr>
          <p:cNvPr id="6" name="TekstniOkvir 5">
            <a:extLst>
              <a:ext uri="{FF2B5EF4-FFF2-40B4-BE49-F238E27FC236}">
                <a16:creationId xmlns:a16="http://schemas.microsoft.com/office/drawing/2014/main" id="{219D025C-7893-4E8A-BC52-A9994456BE5D}"/>
              </a:ext>
            </a:extLst>
          </p:cNvPr>
          <p:cNvSpPr txBox="1"/>
          <p:nvPr/>
        </p:nvSpPr>
        <p:spPr>
          <a:xfrm>
            <a:off x="5563518" y="2153265"/>
            <a:ext cx="6294184" cy="1446550"/>
          </a:xfrm>
          <a:prstGeom prst="rect">
            <a:avLst/>
          </a:prstGeom>
          <a:noFill/>
        </p:spPr>
        <p:txBody>
          <a:bodyPr wrap="square" rtlCol="0">
            <a:spAutoFit/>
          </a:bodyPr>
          <a:lstStyle/>
          <a:p>
            <a:pPr algn="r"/>
            <a:r>
              <a:rPr lang="hr-HR" sz="4400" b="1" u="sng" dirty="0">
                <a:solidFill>
                  <a:srgbClr val="FF0000"/>
                </a:solidFill>
                <a:ea typeface="Cambria" panose="02040503050406030204" pitchFamily="18" charset="0"/>
              </a:rPr>
              <a:t>UNIT 4; </a:t>
            </a:r>
            <a:br>
              <a:rPr lang="hr-HR" sz="4400" b="1" u="sng" dirty="0">
                <a:solidFill>
                  <a:srgbClr val="FF0000"/>
                </a:solidFill>
                <a:ea typeface="Cambria" panose="02040503050406030204" pitchFamily="18" charset="0"/>
              </a:rPr>
            </a:br>
            <a:r>
              <a:rPr lang="hr-HR" sz="4400" b="1" u="sng" dirty="0" err="1">
                <a:solidFill>
                  <a:srgbClr val="FF0000"/>
                </a:solidFill>
                <a:ea typeface="Cambria" panose="02040503050406030204" pitchFamily="18" charset="0"/>
              </a:rPr>
              <a:t>Every</a:t>
            </a:r>
            <a:r>
              <a:rPr lang="hr-HR" sz="4400" b="1" u="sng" dirty="0">
                <a:solidFill>
                  <a:srgbClr val="FF0000"/>
                </a:solidFill>
                <a:ea typeface="Cambria" panose="02040503050406030204" pitchFamily="18" charset="0"/>
              </a:rPr>
              <a:t> </a:t>
            </a:r>
            <a:r>
              <a:rPr lang="hr-HR" sz="4400" b="1" u="sng" dirty="0" err="1">
                <a:solidFill>
                  <a:srgbClr val="FF0000"/>
                </a:solidFill>
                <a:ea typeface="Cambria" panose="02040503050406030204" pitchFamily="18" charset="0"/>
              </a:rPr>
              <a:t>man</a:t>
            </a:r>
            <a:r>
              <a:rPr lang="hr-HR" sz="4400" b="1" u="sng" dirty="0">
                <a:solidFill>
                  <a:srgbClr val="FF0000"/>
                </a:solidFill>
                <a:ea typeface="Cambria" panose="02040503050406030204" pitchFamily="18" charset="0"/>
              </a:rPr>
              <a:t> </a:t>
            </a:r>
            <a:r>
              <a:rPr lang="hr-HR" sz="4400" b="1" u="sng" dirty="0" err="1">
                <a:solidFill>
                  <a:srgbClr val="FF0000"/>
                </a:solidFill>
                <a:ea typeface="Cambria" panose="02040503050406030204" pitchFamily="18" charset="0"/>
              </a:rPr>
              <a:t>is</a:t>
            </a:r>
            <a:r>
              <a:rPr lang="hr-HR" sz="4400" b="1" u="sng" dirty="0">
                <a:solidFill>
                  <a:srgbClr val="FF0000"/>
                </a:solidFill>
                <a:ea typeface="Cambria" panose="02040503050406030204" pitchFamily="18" charset="0"/>
              </a:rPr>
              <a:t> </a:t>
            </a:r>
            <a:r>
              <a:rPr lang="hr-HR" sz="4400" b="1" u="sng" dirty="0" err="1">
                <a:solidFill>
                  <a:srgbClr val="FF0000"/>
                </a:solidFill>
                <a:ea typeface="Cambria" panose="02040503050406030204" pitchFamily="18" charset="0"/>
              </a:rPr>
              <a:t>an</a:t>
            </a:r>
            <a:r>
              <a:rPr lang="hr-HR" sz="4400" b="1" u="sng" dirty="0">
                <a:solidFill>
                  <a:srgbClr val="FF0000"/>
                </a:solidFill>
                <a:ea typeface="Cambria" panose="02040503050406030204" pitchFamily="18" charset="0"/>
              </a:rPr>
              <a:t> artist</a:t>
            </a:r>
          </a:p>
        </p:txBody>
      </p:sp>
      <p:sp>
        <p:nvSpPr>
          <p:cNvPr id="7" name="TekstniOkvir 6">
            <a:extLst>
              <a:ext uri="{FF2B5EF4-FFF2-40B4-BE49-F238E27FC236}">
                <a16:creationId xmlns:a16="http://schemas.microsoft.com/office/drawing/2014/main" id="{54F134FF-4759-4BD3-A258-DBE00CE37E81}"/>
              </a:ext>
            </a:extLst>
          </p:cNvPr>
          <p:cNvSpPr txBox="1"/>
          <p:nvPr/>
        </p:nvSpPr>
        <p:spPr>
          <a:xfrm>
            <a:off x="5871625" y="3429000"/>
            <a:ext cx="5986078" cy="769441"/>
          </a:xfrm>
          <a:prstGeom prst="rect">
            <a:avLst/>
          </a:prstGeom>
          <a:noFill/>
        </p:spPr>
        <p:txBody>
          <a:bodyPr wrap="square" rtlCol="0">
            <a:spAutoFit/>
          </a:bodyPr>
          <a:lstStyle/>
          <a:p>
            <a:pPr algn="r"/>
            <a:r>
              <a:rPr lang="hr-HR" sz="4400" dirty="0">
                <a:ea typeface="Cambria" panose="02040503050406030204" pitchFamily="18" charset="0"/>
              </a:rPr>
              <a:t>A </a:t>
            </a:r>
            <a:r>
              <a:rPr lang="hr-HR" sz="4400" dirty="0" err="1">
                <a:ea typeface="Cambria" panose="02040503050406030204" pitchFamily="18" charset="0"/>
              </a:rPr>
              <a:t>Biography</a:t>
            </a:r>
            <a:endParaRPr lang="hr-HR" sz="4400" dirty="0">
              <a:ea typeface="Cambria" panose="02040503050406030204" pitchFamily="18" charset="0"/>
            </a:endParaRPr>
          </a:p>
        </p:txBody>
      </p:sp>
      <p:pic>
        <p:nvPicPr>
          <p:cNvPr id="8" name="Slika 7">
            <a:extLst>
              <a:ext uri="{FF2B5EF4-FFF2-40B4-BE49-F238E27FC236}">
                <a16:creationId xmlns:a16="http://schemas.microsoft.com/office/drawing/2014/main" id="{18265CAC-98F9-4759-8430-FB78BED8A423}"/>
              </a:ext>
            </a:extLst>
          </p:cNvPr>
          <p:cNvPicPr>
            <a:picLocks noChangeAspect="1"/>
          </p:cNvPicPr>
          <p:nvPr/>
        </p:nvPicPr>
        <p:blipFill>
          <a:blip r:embed="rId4"/>
          <a:stretch>
            <a:fillRect/>
          </a:stretch>
        </p:blipFill>
        <p:spPr>
          <a:xfrm>
            <a:off x="6320377" y="4328426"/>
            <a:ext cx="5882640" cy="1094248"/>
          </a:xfrm>
          <a:prstGeom prst="rect">
            <a:avLst/>
          </a:prstGeom>
        </p:spPr>
      </p:pic>
    </p:spTree>
    <p:extLst>
      <p:ext uri="{BB962C8B-B14F-4D97-AF65-F5344CB8AC3E}">
        <p14:creationId xmlns:p14="http://schemas.microsoft.com/office/powerpoint/2010/main" val="42635326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2">
            <a:extLst>
              <a:ext uri="{FF2B5EF4-FFF2-40B4-BE49-F238E27FC236}">
                <a16:creationId xmlns:a16="http://schemas.microsoft.com/office/drawing/2014/main" id="{40CF1964-4666-4D13-ADF5-7766B978A4DF}"/>
              </a:ext>
            </a:extLst>
          </p:cNvPr>
          <p:cNvSpPr txBox="1">
            <a:spLocks/>
          </p:cNvSpPr>
          <p:nvPr/>
        </p:nvSpPr>
        <p:spPr>
          <a:xfrm>
            <a:off x="250520" y="-1"/>
            <a:ext cx="6729120" cy="701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a:t>Read </a:t>
            </a:r>
            <a:r>
              <a:rPr lang="hr-HR" sz="2000" b="1" dirty="0" err="1"/>
              <a:t>the</a:t>
            </a:r>
            <a:r>
              <a:rPr lang="hr-HR" sz="2000" b="1" dirty="0"/>
              <a:t> </a:t>
            </a:r>
            <a:r>
              <a:rPr lang="hr-HR" sz="2000" b="1" dirty="0" err="1"/>
              <a:t>text</a:t>
            </a:r>
            <a:r>
              <a:rPr lang="hr-HR" sz="2000" b="1" dirty="0"/>
              <a:t> </a:t>
            </a:r>
            <a:r>
              <a:rPr lang="hr-HR" sz="2000" b="1" dirty="0" err="1"/>
              <a:t>and</a:t>
            </a:r>
            <a:r>
              <a:rPr lang="hr-HR" sz="2000" b="1" dirty="0"/>
              <a:t> </a:t>
            </a:r>
            <a:r>
              <a:rPr lang="hr-HR" sz="2000" b="1" dirty="0" err="1"/>
              <a:t>fill</a:t>
            </a:r>
            <a:r>
              <a:rPr lang="hr-HR" sz="2000" b="1" dirty="0"/>
              <a:t> </a:t>
            </a:r>
            <a:r>
              <a:rPr lang="hr-HR" sz="2000" b="1" dirty="0" err="1"/>
              <a:t>in</a:t>
            </a:r>
            <a:r>
              <a:rPr lang="hr-HR" sz="2000" b="1" dirty="0"/>
              <a:t> </a:t>
            </a:r>
            <a:r>
              <a:rPr lang="hr-HR" sz="2000" b="1" dirty="0" err="1"/>
              <a:t>the</a:t>
            </a:r>
            <a:r>
              <a:rPr lang="hr-HR" sz="2000" b="1" dirty="0"/>
              <a:t> profile. </a:t>
            </a:r>
            <a:br>
              <a:rPr lang="hr-HR" sz="2000" b="1" dirty="0"/>
            </a:br>
            <a:endParaRPr lang="hr-HR" sz="2000" i="1" dirty="0"/>
          </a:p>
          <a:p>
            <a:pPr marL="0" indent="0">
              <a:buNone/>
            </a:pPr>
            <a:r>
              <a:rPr lang="en-US" sz="2000" dirty="0"/>
              <a:t>H. C. Andersen was a Danish author. He wrote plays, novels, poems and fairy tales. His most famous fairy tales include “The Emperor’s New Clothes,” “The Little Mermaid,” “The Princess and the Pea,” “The Snow Queen,” “The Ugly Duckling,” “The Little Match Girl,” and “Thumbelina.”</a:t>
            </a:r>
          </a:p>
          <a:p>
            <a:pPr marL="0" indent="0">
              <a:buNone/>
            </a:pPr>
            <a:r>
              <a:rPr lang="en-US" sz="2000" dirty="0"/>
              <a:t>Hans Christian Andersen was born in Odense, Denmark on 2 April 1805. He was an only child. His father’s name was also Hans, and his mother’s name was Anne.</a:t>
            </a:r>
          </a:p>
          <a:p>
            <a:pPr marL="0" indent="0">
              <a:buNone/>
            </a:pPr>
            <a:r>
              <a:rPr lang="en-US" sz="2000" dirty="0"/>
              <a:t>He worked as an actor and a singer before he started writing. He never married, even though he was in love several times. Hans died in 1875.</a:t>
            </a:r>
          </a:p>
          <a:p>
            <a:pPr marL="0" indent="0">
              <a:buNone/>
            </a:pPr>
            <a:r>
              <a:rPr lang="en-US" sz="2000" dirty="0"/>
              <a:t>There are two museums dedicated to his work, the Hans Christian Andersen Museum in Odense in Denmark and The Hans Christian Andersen Museum in Solvang, California. He inspired pieces of music, films, sculptors, video games, theme parks etc. There is even a mobile app for children called </a:t>
            </a:r>
            <a:r>
              <a:rPr lang="en-US" sz="2000" dirty="0" err="1"/>
              <a:t>GivingTales</a:t>
            </a:r>
            <a:r>
              <a:rPr lang="en-US" sz="2000" dirty="0"/>
              <a:t>, created in aid of UNICEF in 2015.</a:t>
            </a:r>
            <a:endParaRPr lang="hr-HR" sz="2000" dirty="0"/>
          </a:p>
        </p:txBody>
      </p:sp>
      <p:pic>
        <p:nvPicPr>
          <p:cNvPr id="3" name="Slika 2">
            <a:extLst>
              <a:ext uri="{FF2B5EF4-FFF2-40B4-BE49-F238E27FC236}">
                <a16:creationId xmlns:a16="http://schemas.microsoft.com/office/drawing/2014/main" id="{893881F3-6411-4FA6-B135-D3970646A71A}"/>
              </a:ext>
            </a:extLst>
          </p:cNvPr>
          <p:cNvPicPr>
            <a:picLocks noChangeAspect="1"/>
          </p:cNvPicPr>
          <p:nvPr/>
        </p:nvPicPr>
        <p:blipFill>
          <a:blip r:embed="rId2"/>
          <a:stretch>
            <a:fillRect/>
          </a:stretch>
        </p:blipFill>
        <p:spPr>
          <a:xfrm>
            <a:off x="7515383" y="1653040"/>
            <a:ext cx="4124325" cy="3876675"/>
          </a:xfrm>
          <a:prstGeom prst="rect">
            <a:avLst/>
          </a:prstGeom>
        </p:spPr>
      </p:pic>
    </p:spTree>
    <p:extLst>
      <p:ext uri="{BB962C8B-B14F-4D97-AF65-F5344CB8AC3E}">
        <p14:creationId xmlns:p14="http://schemas.microsoft.com/office/powerpoint/2010/main" val="40640537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364F0D10-6C93-4798-9B51-77511464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5" y="29943"/>
            <a:ext cx="5065561" cy="6785941"/>
          </a:xfrm>
          <a:prstGeom prst="rect">
            <a:avLst/>
          </a:prstGeom>
        </p:spPr>
      </p:pic>
      <p:sp>
        <p:nvSpPr>
          <p:cNvPr id="5" name="Rezervirano mjesto sadržaja 2">
            <a:extLst>
              <a:ext uri="{FF2B5EF4-FFF2-40B4-BE49-F238E27FC236}">
                <a16:creationId xmlns:a16="http://schemas.microsoft.com/office/drawing/2014/main" id="{62F6632F-846C-4F02-B56B-82805BD5B26E}"/>
              </a:ext>
            </a:extLst>
          </p:cNvPr>
          <p:cNvSpPr txBox="1">
            <a:spLocks/>
          </p:cNvSpPr>
          <p:nvPr/>
        </p:nvSpPr>
        <p:spPr>
          <a:xfrm>
            <a:off x="5980291" y="261277"/>
            <a:ext cx="5648661" cy="378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100" dirty="0" err="1">
                <a:ea typeface="Cambria" panose="02040503050406030204" pitchFamily="18" charset="0"/>
              </a:rPr>
              <a:t>Workbook</a:t>
            </a:r>
            <a:r>
              <a:rPr lang="hr-HR" sz="2100" dirty="0">
                <a:ea typeface="Cambria" panose="02040503050406030204" pitchFamily="18" charset="0"/>
              </a:rPr>
              <a:t>, p. 50</a:t>
            </a:r>
          </a:p>
          <a:p>
            <a:pPr marL="0" indent="0">
              <a:buFont typeface="Arial" panose="020B0604020202020204" pitchFamily="34" charset="0"/>
              <a:buNone/>
            </a:pPr>
            <a:endParaRPr lang="hr-HR" sz="2000" i="1" dirty="0">
              <a:solidFill>
                <a:schemeClr val="bg1">
                  <a:lumMod val="50000"/>
                </a:schemeClr>
              </a:solidFill>
              <a:latin typeface="Avenir Next LT Pro" panose="020B0504020202020204" pitchFamily="34" charset="-18"/>
            </a:endParaRPr>
          </a:p>
        </p:txBody>
      </p:sp>
      <p:pic>
        <p:nvPicPr>
          <p:cNvPr id="3" name="Slika 2">
            <a:extLst>
              <a:ext uri="{FF2B5EF4-FFF2-40B4-BE49-F238E27FC236}">
                <a16:creationId xmlns:a16="http://schemas.microsoft.com/office/drawing/2014/main" id="{DCB64642-CE4F-4D9C-A92A-9A8EF9D7D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361" y="1377864"/>
            <a:ext cx="7950109" cy="5327822"/>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635008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761D08B5-C2BB-493C-A2FA-C04349BF33AD}"/>
              </a:ext>
            </a:extLst>
          </p:cNvPr>
          <p:cNvSpPr txBox="1">
            <a:spLocks/>
          </p:cNvSpPr>
          <p:nvPr/>
        </p:nvSpPr>
        <p:spPr>
          <a:xfrm>
            <a:off x="475989" y="588722"/>
            <a:ext cx="4221272" cy="6588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r-HR" sz="2000" i="1" dirty="0" err="1"/>
              <a:t>Create</a:t>
            </a:r>
            <a:r>
              <a:rPr lang="hr-HR" sz="2000" i="1" dirty="0"/>
              <a:t> BALLET </a:t>
            </a:r>
            <a:r>
              <a:rPr lang="hr-HR" sz="2000" i="1" dirty="0" err="1"/>
              <a:t>mental</a:t>
            </a:r>
            <a:r>
              <a:rPr lang="hr-HR" sz="2000" i="1" dirty="0"/>
              <a:t> </a:t>
            </a:r>
            <a:r>
              <a:rPr lang="hr-HR" sz="2000" i="1" dirty="0" err="1"/>
              <a:t>map</a:t>
            </a:r>
            <a:r>
              <a:rPr lang="hr-HR" sz="2000" i="1" dirty="0"/>
              <a:t>. </a:t>
            </a:r>
            <a:br>
              <a:rPr lang="hr-HR" sz="2000" i="1" dirty="0"/>
            </a:br>
            <a:r>
              <a:rPr lang="hr-HR" sz="2000" i="1" dirty="0"/>
              <a:t>?</a:t>
            </a:r>
            <a:endParaRPr lang="hr-HR" sz="2000" b="1" dirty="0"/>
          </a:p>
        </p:txBody>
      </p:sp>
      <p:pic>
        <p:nvPicPr>
          <p:cNvPr id="5" name="Slika 4">
            <a:extLst>
              <a:ext uri="{FF2B5EF4-FFF2-40B4-BE49-F238E27FC236}">
                <a16:creationId xmlns:a16="http://schemas.microsoft.com/office/drawing/2014/main" id="{E9584BB2-0BE4-4B24-960D-E2BE517EFD96}"/>
              </a:ext>
            </a:extLst>
          </p:cNvPr>
          <p:cNvPicPr>
            <a:picLocks noChangeAspect="1"/>
          </p:cNvPicPr>
          <p:nvPr/>
        </p:nvPicPr>
        <p:blipFill>
          <a:blip r:embed="rId2"/>
          <a:stretch>
            <a:fillRect/>
          </a:stretch>
        </p:blipFill>
        <p:spPr>
          <a:xfrm>
            <a:off x="359862" y="1360471"/>
            <a:ext cx="4457700" cy="3324225"/>
          </a:xfrm>
          <a:prstGeom prst="rect">
            <a:avLst/>
          </a:prstGeom>
        </p:spPr>
      </p:pic>
      <p:pic>
        <p:nvPicPr>
          <p:cNvPr id="6" name="Slika 5">
            <a:extLst>
              <a:ext uri="{FF2B5EF4-FFF2-40B4-BE49-F238E27FC236}">
                <a16:creationId xmlns:a16="http://schemas.microsoft.com/office/drawing/2014/main" id="{DAF2E73D-06F9-4A68-84A2-A50D88BFC237}"/>
              </a:ext>
            </a:extLst>
          </p:cNvPr>
          <p:cNvPicPr>
            <a:picLocks noChangeAspect="1"/>
          </p:cNvPicPr>
          <p:nvPr/>
        </p:nvPicPr>
        <p:blipFill>
          <a:blip r:embed="rId3"/>
          <a:stretch>
            <a:fillRect/>
          </a:stretch>
        </p:blipFill>
        <p:spPr>
          <a:xfrm>
            <a:off x="21910" y="0"/>
            <a:ext cx="5129430" cy="6858000"/>
          </a:xfrm>
          <a:prstGeom prst="rect">
            <a:avLst/>
          </a:prstGeom>
        </p:spPr>
      </p:pic>
      <p:pic>
        <p:nvPicPr>
          <p:cNvPr id="8" name="Slika 7">
            <a:extLst>
              <a:ext uri="{FF2B5EF4-FFF2-40B4-BE49-F238E27FC236}">
                <a16:creationId xmlns:a16="http://schemas.microsoft.com/office/drawing/2014/main" id="{749BAE02-A0DC-459D-B26D-EC20AD42DCF8}"/>
              </a:ext>
            </a:extLst>
          </p:cNvPr>
          <p:cNvPicPr>
            <a:picLocks noChangeAspect="1"/>
          </p:cNvPicPr>
          <p:nvPr/>
        </p:nvPicPr>
        <p:blipFill>
          <a:blip r:embed="rId4"/>
          <a:stretch>
            <a:fillRect/>
          </a:stretch>
        </p:blipFill>
        <p:spPr>
          <a:xfrm>
            <a:off x="226197" y="1923327"/>
            <a:ext cx="8222229" cy="5497192"/>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9" name="Rezervirano mjesto sadržaja 2">
            <a:extLst>
              <a:ext uri="{FF2B5EF4-FFF2-40B4-BE49-F238E27FC236}">
                <a16:creationId xmlns:a16="http://schemas.microsoft.com/office/drawing/2014/main" id="{48E55A4F-CE57-4DB8-ADE0-334F5E0ECFF8}"/>
              </a:ext>
            </a:extLst>
          </p:cNvPr>
          <p:cNvSpPr txBox="1">
            <a:spLocks/>
          </p:cNvSpPr>
          <p:nvPr/>
        </p:nvSpPr>
        <p:spPr>
          <a:xfrm>
            <a:off x="5129430" y="328054"/>
            <a:ext cx="6958186" cy="3655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Look at the photo and the headline of the article.</a:t>
            </a:r>
            <a:r>
              <a:rPr lang="hr-HR" sz="2000" b="1" dirty="0"/>
              <a:t> </a:t>
            </a:r>
            <a:r>
              <a:rPr lang="en-US" sz="2000" b="1" dirty="0"/>
              <a:t>What do you think it is about?</a:t>
            </a:r>
            <a:r>
              <a:rPr lang="hr-HR" sz="2000" b="1" dirty="0"/>
              <a:t> </a:t>
            </a:r>
          </a:p>
          <a:p>
            <a:pPr marL="0" indent="0">
              <a:buNone/>
            </a:pPr>
            <a:r>
              <a:rPr lang="en-US" sz="2000" b="1" dirty="0"/>
              <a:t>Can you see any connection</a:t>
            </a:r>
            <a:r>
              <a:rPr lang="hr-HR" sz="2000" b="1" dirty="0"/>
              <a:t> </a:t>
            </a:r>
            <a:r>
              <a:rPr lang="en-US" sz="2000" b="1" dirty="0"/>
              <a:t>between the title and ballet? </a:t>
            </a:r>
            <a:endParaRPr lang="hr-HR" sz="2000" b="1" dirty="0"/>
          </a:p>
          <a:p>
            <a:pPr marL="0" indent="0">
              <a:buNone/>
            </a:pPr>
            <a:r>
              <a:rPr lang="en-US" sz="2000" b="1" dirty="0"/>
              <a:t>What do swans</a:t>
            </a:r>
            <a:r>
              <a:rPr lang="hr-HR" sz="2000" b="1" dirty="0"/>
              <a:t> </a:t>
            </a:r>
            <a:r>
              <a:rPr lang="en-US" sz="2000" b="1" dirty="0"/>
              <a:t>and ballerinas have in common? </a:t>
            </a:r>
            <a:endParaRPr lang="hr-HR" sz="2000" i="1" dirty="0"/>
          </a:p>
        </p:txBody>
      </p:sp>
      <p:sp>
        <p:nvSpPr>
          <p:cNvPr id="10" name="Rezervirano mjesto sadržaja 2">
            <a:extLst>
              <a:ext uri="{FF2B5EF4-FFF2-40B4-BE49-F238E27FC236}">
                <a16:creationId xmlns:a16="http://schemas.microsoft.com/office/drawing/2014/main" id="{917B1030-4C8F-48B1-A52D-3943E3D07012}"/>
              </a:ext>
            </a:extLst>
          </p:cNvPr>
          <p:cNvSpPr txBox="1">
            <a:spLocks/>
          </p:cNvSpPr>
          <p:nvPr/>
        </p:nvSpPr>
        <p:spPr>
          <a:xfrm>
            <a:off x="8841379" y="3022584"/>
            <a:ext cx="3389398" cy="4154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Can you</a:t>
            </a:r>
            <a:r>
              <a:rPr lang="hr-HR" sz="2000" b="1" dirty="0"/>
              <a:t> </a:t>
            </a:r>
            <a:r>
              <a:rPr lang="en-US" sz="2000" b="1" dirty="0"/>
              <a:t>guess who Anna Pavlova was? </a:t>
            </a:r>
            <a:endParaRPr lang="hr-HR" sz="2000" b="1" dirty="0"/>
          </a:p>
          <a:p>
            <a:pPr marL="0" indent="0">
              <a:buNone/>
            </a:pPr>
            <a:r>
              <a:rPr lang="en-US" sz="2000" b="1" dirty="0"/>
              <a:t>Can you guess if</a:t>
            </a:r>
            <a:r>
              <a:rPr lang="hr-HR" sz="2000" b="1" dirty="0"/>
              <a:t> </a:t>
            </a:r>
            <a:r>
              <a:rPr lang="en-US" sz="2000" b="1" dirty="0"/>
              <a:t>she was popular when she was a little girl?</a:t>
            </a:r>
            <a:r>
              <a:rPr lang="hr-HR" sz="2000" b="1" dirty="0"/>
              <a:t> </a:t>
            </a:r>
          </a:p>
        </p:txBody>
      </p:sp>
    </p:spTree>
    <p:extLst>
      <p:ext uri="{BB962C8B-B14F-4D97-AF65-F5344CB8AC3E}">
        <p14:creationId xmlns:p14="http://schemas.microsoft.com/office/powerpoint/2010/main" val="4594347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1000"/>
                                        <p:tgtEl>
                                          <p:spTgt spid="9">
                                            <p:txEl>
                                              <p:pRg st="1" end="1"/>
                                            </p:txEl>
                                          </p:spTgt>
                                        </p:tgtEl>
                                      </p:cBhvr>
                                    </p:animEffect>
                                    <p:anim calcmode="lin" valueType="num">
                                      <p:cBhvr>
                                        <p:cTn id="3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fade">
                                      <p:cBhvr>
                                        <p:cTn id="45" dur="1000"/>
                                        <p:tgtEl>
                                          <p:spTgt spid="9">
                                            <p:txEl>
                                              <p:pRg st="2" end="2"/>
                                            </p:txEl>
                                          </p:spTgt>
                                        </p:tgtEl>
                                      </p:cBhvr>
                                    </p:animEffect>
                                    <p:anim calcmode="lin" valueType="num">
                                      <p:cBhvr>
                                        <p:cTn id="4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anim calcmode="lin" valueType="num">
                                      <p:cBhvr>
                                        <p:cTn id="5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Effect transition="in" filter="fade">
                                      <p:cBhvr>
                                        <p:cTn id="59" dur="1000"/>
                                        <p:tgtEl>
                                          <p:spTgt spid="10">
                                            <p:txEl>
                                              <p:pRg st="1" end="1"/>
                                            </p:txEl>
                                          </p:spTgt>
                                        </p:tgtEl>
                                      </p:cBhvr>
                                    </p:animEffect>
                                    <p:anim calcmode="lin" valueType="num">
                                      <p:cBhvr>
                                        <p:cTn id="6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 y="12431"/>
            <a:ext cx="5105584" cy="6829706"/>
          </a:xfrm>
          <a:prstGeom prst="rect">
            <a:avLst/>
          </a:prstGeom>
        </p:spPr>
      </p:pic>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88" y="153144"/>
            <a:ext cx="8705502" cy="6598385"/>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8" name="Rezervirano mjesto sadržaja 2">
            <a:extLst>
              <a:ext uri="{FF2B5EF4-FFF2-40B4-BE49-F238E27FC236}">
                <a16:creationId xmlns:a16="http://schemas.microsoft.com/office/drawing/2014/main" id="{974B6080-5968-4640-8DED-B06FB07A3F73}"/>
              </a:ext>
            </a:extLst>
          </p:cNvPr>
          <p:cNvSpPr txBox="1">
            <a:spLocks/>
          </p:cNvSpPr>
          <p:nvPr/>
        </p:nvSpPr>
        <p:spPr>
          <a:xfrm>
            <a:off x="3305513" y="2755600"/>
            <a:ext cx="2569194"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err="1">
                <a:solidFill>
                  <a:srgbClr val="FF0000"/>
                </a:solidFill>
              </a:rPr>
              <a:t>Becoming</a:t>
            </a:r>
            <a:r>
              <a:rPr lang="hr-HR" sz="2200" i="1" dirty="0">
                <a:solidFill>
                  <a:srgbClr val="FF0000"/>
                </a:solidFill>
              </a:rPr>
              <a:t> a </a:t>
            </a:r>
            <a:r>
              <a:rPr lang="hr-HR" sz="2200" i="1" dirty="0" err="1">
                <a:solidFill>
                  <a:srgbClr val="FF0000"/>
                </a:solidFill>
              </a:rPr>
              <a:t>ballerina</a:t>
            </a:r>
            <a:endParaRPr lang="hr-HR" sz="2200" i="1" dirty="0">
              <a:solidFill>
                <a:srgbClr val="FF0000"/>
              </a:solidFill>
            </a:endParaRPr>
          </a:p>
        </p:txBody>
      </p:sp>
      <p:sp>
        <p:nvSpPr>
          <p:cNvPr id="9" name="Rezervirano mjesto sadržaja 2">
            <a:extLst>
              <a:ext uri="{FF2B5EF4-FFF2-40B4-BE49-F238E27FC236}">
                <a16:creationId xmlns:a16="http://schemas.microsoft.com/office/drawing/2014/main" id="{959C860F-A143-49F5-8835-378B150F1D10}"/>
              </a:ext>
            </a:extLst>
          </p:cNvPr>
          <p:cNvSpPr txBox="1">
            <a:spLocks/>
          </p:cNvSpPr>
          <p:nvPr/>
        </p:nvSpPr>
        <p:spPr>
          <a:xfrm>
            <a:off x="872646" y="4781886"/>
            <a:ext cx="2759901"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err="1">
                <a:solidFill>
                  <a:srgbClr val="FF0000"/>
                </a:solidFill>
              </a:rPr>
              <a:t>Changing</a:t>
            </a:r>
            <a:r>
              <a:rPr lang="hr-HR" sz="2200" i="1" dirty="0">
                <a:solidFill>
                  <a:srgbClr val="FF0000"/>
                </a:solidFill>
              </a:rPr>
              <a:t> </a:t>
            </a:r>
            <a:r>
              <a:rPr lang="hr-HR" sz="2200" i="1" dirty="0" err="1">
                <a:solidFill>
                  <a:srgbClr val="FF0000"/>
                </a:solidFill>
              </a:rPr>
              <a:t>ballet</a:t>
            </a:r>
            <a:endParaRPr lang="hr-HR" sz="2200" i="1" dirty="0">
              <a:solidFill>
                <a:srgbClr val="FF0000"/>
              </a:solidFill>
            </a:endParaRPr>
          </a:p>
        </p:txBody>
      </p:sp>
      <p:sp>
        <p:nvSpPr>
          <p:cNvPr id="12" name="Rezervirano mjesto sadržaja 2">
            <a:extLst>
              <a:ext uri="{FF2B5EF4-FFF2-40B4-BE49-F238E27FC236}">
                <a16:creationId xmlns:a16="http://schemas.microsoft.com/office/drawing/2014/main" id="{2AB82282-5532-454C-99B2-DCE2BEBAE725}"/>
              </a:ext>
            </a:extLst>
          </p:cNvPr>
          <p:cNvSpPr txBox="1">
            <a:spLocks/>
          </p:cNvSpPr>
          <p:nvPr/>
        </p:nvSpPr>
        <p:spPr>
          <a:xfrm>
            <a:off x="6546937" y="4769359"/>
            <a:ext cx="2246334"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a:solidFill>
                  <a:srgbClr val="FF0000"/>
                </a:solidFill>
              </a:rPr>
              <a:t>Life at home</a:t>
            </a:r>
          </a:p>
        </p:txBody>
      </p:sp>
    </p:spTree>
    <p:extLst>
      <p:ext uri="{BB962C8B-B14F-4D97-AF65-F5344CB8AC3E}">
        <p14:creationId xmlns:p14="http://schemas.microsoft.com/office/powerpoint/2010/main" val="30282004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 y="12431"/>
            <a:ext cx="5105584" cy="6829706"/>
          </a:xfrm>
          <a:prstGeom prst="rect">
            <a:avLst/>
          </a:prstGeom>
        </p:spPr>
      </p:pic>
      <p:sp>
        <p:nvSpPr>
          <p:cNvPr id="15" name="Rezervirano mjesto sadržaja 2">
            <a:extLst>
              <a:ext uri="{FF2B5EF4-FFF2-40B4-BE49-F238E27FC236}">
                <a16:creationId xmlns:a16="http://schemas.microsoft.com/office/drawing/2014/main" id="{B6F6218F-B4B9-406F-B418-980485A9DCA8}"/>
              </a:ext>
            </a:extLst>
          </p:cNvPr>
          <p:cNvSpPr txBox="1">
            <a:spLocks/>
          </p:cNvSpPr>
          <p:nvPr/>
        </p:nvSpPr>
        <p:spPr>
          <a:xfrm>
            <a:off x="5125368" y="1783156"/>
            <a:ext cx="3191914" cy="50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Match</a:t>
            </a:r>
            <a:r>
              <a:rPr lang="hr-HR" sz="2000" b="1" dirty="0"/>
              <a:t> </a:t>
            </a:r>
            <a:r>
              <a:rPr lang="hr-HR" sz="2000" b="1" dirty="0" err="1"/>
              <a:t>the</a:t>
            </a:r>
            <a:r>
              <a:rPr lang="hr-HR" sz="2000" b="1" dirty="0"/>
              <a:t> </a:t>
            </a:r>
            <a:r>
              <a:rPr lang="hr-HR" sz="2000" b="1" dirty="0" err="1"/>
              <a:t>questions</a:t>
            </a:r>
            <a:r>
              <a:rPr lang="hr-HR" sz="2000" b="1" dirty="0"/>
              <a:t> </a:t>
            </a:r>
            <a:r>
              <a:rPr lang="hr-HR" sz="2000" b="1" dirty="0" err="1"/>
              <a:t>with</a:t>
            </a:r>
            <a:r>
              <a:rPr lang="hr-HR" sz="2000" b="1" dirty="0"/>
              <a:t> </a:t>
            </a:r>
            <a:r>
              <a:rPr lang="hr-HR" sz="2000" b="1" dirty="0" err="1"/>
              <a:t>the</a:t>
            </a:r>
            <a:r>
              <a:rPr lang="hr-HR" sz="2000" b="1" dirty="0"/>
              <a:t> </a:t>
            </a:r>
            <a:r>
              <a:rPr lang="hr-HR" sz="2000" b="1" dirty="0" err="1"/>
              <a:t>paragraphs</a:t>
            </a:r>
            <a:r>
              <a:rPr lang="hr-HR" sz="2000" b="1" dirty="0"/>
              <a:t>. </a:t>
            </a:r>
            <a:br>
              <a:rPr lang="hr-HR" sz="2000" b="1" dirty="0"/>
            </a:br>
            <a:endParaRPr lang="hr-HR" sz="2000" i="1" dirty="0"/>
          </a:p>
        </p:txBody>
      </p:sp>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32" y="209554"/>
            <a:ext cx="8132794" cy="1351803"/>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6" name="Rezervirano mjesto sadržaja 2">
            <a:extLst>
              <a:ext uri="{FF2B5EF4-FFF2-40B4-BE49-F238E27FC236}">
                <a16:creationId xmlns:a16="http://schemas.microsoft.com/office/drawing/2014/main" id="{646B2B33-1A02-4FC2-9893-344C9E272273}"/>
              </a:ext>
            </a:extLst>
          </p:cNvPr>
          <p:cNvSpPr txBox="1">
            <a:spLocks/>
          </p:cNvSpPr>
          <p:nvPr/>
        </p:nvSpPr>
        <p:spPr>
          <a:xfrm>
            <a:off x="3352800" y="758964"/>
            <a:ext cx="4292896"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a:solidFill>
                  <a:srgbClr val="FF0000"/>
                </a:solidFill>
              </a:rPr>
              <a:t>2</a:t>
            </a:r>
          </a:p>
        </p:txBody>
      </p:sp>
      <p:sp>
        <p:nvSpPr>
          <p:cNvPr id="7" name="Rezervirano mjesto sadržaja 2">
            <a:extLst>
              <a:ext uri="{FF2B5EF4-FFF2-40B4-BE49-F238E27FC236}">
                <a16:creationId xmlns:a16="http://schemas.microsoft.com/office/drawing/2014/main" id="{BEDF07E1-3B8B-4072-8220-A122B6542F3E}"/>
              </a:ext>
            </a:extLst>
          </p:cNvPr>
          <p:cNvSpPr txBox="1">
            <a:spLocks/>
          </p:cNvSpPr>
          <p:nvPr/>
        </p:nvSpPr>
        <p:spPr>
          <a:xfrm>
            <a:off x="7879320" y="733911"/>
            <a:ext cx="4292896"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a:solidFill>
                  <a:srgbClr val="FF0000"/>
                </a:solidFill>
              </a:rPr>
              <a:t>4</a:t>
            </a:r>
          </a:p>
        </p:txBody>
      </p:sp>
      <p:sp>
        <p:nvSpPr>
          <p:cNvPr id="8" name="Rezervirano mjesto sadržaja 2">
            <a:extLst>
              <a:ext uri="{FF2B5EF4-FFF2-40B4-BE49-F238E27FC236}">
                <a16:creationId xmlns:a16="http://schemas.microsoft.com/office/drawing/2014/main" id="{2B539623-B4B9-4252-B010-5FE0C35BD546}"/>
              </a:ext>
            </a:extLst>
          </p:cNvPr>
          <p:cNvSpPr txBox="1">
            <a:spLocks/>
          </p:cNvSpPr>
          <p:nvPr/>
        </p:nvSpPr>
        <p:spPr>
          <a:xfrm>
            <a:off x="7879320" y="1072515"/>
            <a:ext cx="4292896"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a:solidFill>
                  <a:srgbClr val="FF0000"/>
                </a:solidFill>
              </a:rPr>
              <a:t>3</a:t>
            </a:r>
          </a:p>
        </p:txBody>
      </p:sp>
      <p:pic>
        <p:nvPicPr>
          <p:cNvPr id="11" name="Slika 10">
            <a:extLst>
              <a:ext uri="{FF2B5EF4-FFF2-40B4-BE49-F238E27FC236}">
                <a16:creationId xmlns:a16="http://schemas.microsoft.com/office/drawing/2014/main" id="{03FC82D2-3201-4B1D-85E2-1DDD8BAAC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69" y="205681"/>
            <a:ext cx="8705502" cy="6598385"/>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12" name="Rezervirano mjesto sadržaja 2">
            <a:extLst>
              <a:ext uri="{FF2B5EF4-FFF2-40B4-BE49-F238E27FC236}">
                <a16:creationId xmlns:a16="http://schemas.microsoft.com/office/drawing/2014/main" id="{7F6FC6E0-5080-40C8-804D-3CDAAE55DEB6}"/>
              </a:ext>
            </a:extLst>
          </p:cNvPr>
          <p:cNvSpPr txBox="1">
            <a:spLocks/>
          </p:cNvSpPr>
          <p:nvPr/>
        </p:nvSpPr>
        <p:spPr>
          <a:xfrm>
            <a:off x="3305513" y="2755600"/>
            <a:ext cx="2569194"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err="1">
                <a:solidFill>
                  <a:srgbClr val="FF0000"/>
                </a:solidFill>
              </a:rPr>
              <a:t>Becoming</a:t>
            </a:r>
            <a:r>
              <a:rPr lang="hr-HR" sz="2200" i="1" dirty="0">
                <a:solidFill>
                  <a:srgbClr val="FF0000"/>
                </a:solidFill>
              </a:rPr>
              <a:t> a </a:t>
            </a:r>
            <a:r>
              <a:rPr lang="hr-HR" sz="2200" i="1" dirty="0" err="1">
                <a:solidFill>
                  <a:srgbClr val="FF0000"/>
                </a:solidFill>
              </a:rPr>
              <a:t>ballerina</a:t>
            </a:r>
            <a:endParaRPr lang="hr-HR" sz="2200" i="1" dirty="0">
              <a:solidFill>
                <a:srgbClr val="FF0000"/>
              </a:solidFill>
            </a:endParaRPr>
          </a:p>
        </p:txBody>
      </p:sp>
      <p:sp>
        <p:nvSpPr>
          <p:cNvPr id="13" name="Rezervirano mjesto sadržaja 2">
            <a:extLst>
              <a:ext uri="{FF2B5EF4-FFF2-40B4-BE49-F238E27FC236}">
                <a16:creationId xmlns:a16="http://schemas.microsoft.com/office/drawing/2014/main" id="{C086C19F-1DF2-4077-81CE-AC4B279252B0}"/>
              </a:ext>
            </a:extLst>
          </p:cNvPr>
          <p:cNvSpPr txBox="1">
            <a:spLocks/>
          </p:cNvSpPr>
          <p:nvPr/>
        </p:nvSpPr>
        <p:spPr>
          <a:xfrm>
            <a:off x="872646" y="4781886"/>
            <a:ext cx="2759901"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err="1">
                <a:solidFill>
                  <a:srgbClr val="FF0000"/>
                </a:solidFill>
              </a:rPr>
              <a:t>Changing</a:t>
            </a:r>
            <a:r>
              <a:rPr lang="hr-HR" sz="2200" i="1" dirty="0">
                <a:solidFill>
                  <a:srgbClr val="FF0000"/>
                </a:solidFill>
              </a:rPr>
              <a:t> </a:t>
            </a:r>
            <a:r>
              <a:rPr lang="hr-HR" sz="2200" i="1" dirty="0" err="1">
                <a:solidFill>
                  <a:srgbClr val="FF0000"/>
                </a:solidFill>
              </a:rPr>
              <a:t>ballet</a:t>
            </a:r>
            <a:endParaRPr lang="hr-HR" sz="2200" i="1" dirty="0">
              <a:solidFill>
                <a:srgbClr val="FF0000"/>
              </a:solidFill>
            </a:endParaRPr>
          </a:p>
        </p:txBody>
      </p:sp>
      <p:sp>
        <p:nvSpPr>
          <p:cNvPr id="14" name="Rezervirano mjesto sadržaja 2">
            <a:extLst>
              <a:ext uri="{FF2B5EF4-FFF2-40B4-BE49-F238E27FC236}">
                <a16:creationId xmlns:a16="http://schemas.microsoft.com/office/drawing/2014/main" id="{52C7919E-5AD1-4D28-82C1-251E3B9F42E4}"/>
              </a:ext>
            </a:extLst>
          </p:cNvPr>
          <p:cNvSpPr txBox="1">
            <a:spLocks/>
          </p:cNvSpPr>
          <p:nvPr/>
        </p:nvSpPr>
        <p:spPr>
          <a:xfrm>
            <a:off x="6546937" y="4769359"/>
            <a:ext cx="2246334"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a:solidFill>
                  <a:srgbClr val="FF0000"/>
                </a:solidFill>
              </a:rPr>
              <a:t>Life at home</a:t>
            </a:r>
          </a:p>
        </p:txBody>
      </p:sp>
      <p:sp>
        <p:nvSpPr>
          <p:cNvPr id="16" name="Rezervirano mjesto sadržaja 2">
            <a:extLst>
              <a:ext uri="{FF2B5EF4-FFF2-40B4-BE49-F238E27FC236}">
                <a16:creationId xmlns:a16="http://schemas.microsoft.com/office/drawing/2014/main" id="{CDAA052D-7984-4CD8-B376-BA6D12E839A6}"/>
              </a:ext>
            </a:extLst>
          </p:cNvPr>
          <p:cNvSpPr txBox="1">
            <a:spLocks/>
          </p:cNvSpPr>
          <p:nvPr/>
        </p:nvSpPr>
        <p:spPr>
          <a:xfrm>
            <a:off x="9054695" y="12431"/>
            <a:ext cx="3117522" cy="6845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Where was Anna Pavlova born? </a:t>
            </a:r>
            <a:endParaRPr lang="hr-HR" sz="2000" b="1" dirty="0"/>
          </a:p>
          <a:p>
            <a:pPr marL="0" indent="0">
              <a:buNone/>
            </a:pPr>
            <a:r>
              <a:rPr lang="en-US" sz="2000" b="1" dirty="0"/>
              <a:t>How old was</a:t>
            </a:r>
            <a:r>
              <a:rPr lang="hr-HR" sz="2000" b="1" dirty="0"/>
              <a:t> </a:t>
            </a:r>
            <a:r>
              <a:rPr lang="en-US" sz="2000" b="1" dirty="0"/>
              <a:t>she when she first attended a ballet lesson?</a:t>
            </a:r>
            <a:r>
              <a:rPr lang="hr-HR" sz="2000" b="1" dirty="0"/>
              <a:t> </a:t>
            </a:r>
            <a:endParaRPr lang="hr-HR" sz="2000" i="1" dirty="0"/>
          </a:p>
          <a:p>
            <a:pPr marL="0" indent="0">
              <a:buNone/>
            </a:pPr>
            <a:r>
              <a:rPr lang="en-US" sz="2000" b="1" dirty="0"/>
              <a:t>What made her body look different? </a:t>
            </a:r>
            <a:endParaRPr lang="hr-HR" sz="2000" i="1" dirty="0"/>
          </a:p>
          <a:p>
            <a:pPr marL="0" indent="0">
              <a:buNone/>
            </a:pPr>
            <a:r>
              <a:rPr lang="en-US" sz="2000" b="1" dirty="0"/>
              <a:t>Was she</a:t>
            </a:r>
            <a:r>
              <a:rPr lang="hr-HR" sz="2000" b="1" dirty="0"/>
              <a:t> </a:t>
            </a:r>
            <a:r>
              <a:rPr lang="en-US" sz="2000" b="1" dirty="0"/>
              <a:t>popular with other girls? </a:t>
            </a:r>
            <a:endParaRPr lang="hr-HR" sz="2000" i="1" dirty="0"/>
          </a:p>
          <a:p>
            <a:pPr marL="0" indent="0">
              <a:buNone/>
            </a:pPr>
            <a:r>
              <a:rPr lang="en-US" sz="2000" b="1" dirty="0"/>
              <a:t>Did she travel a lot?</a:t>
            </a:r>
            <a:r>
              <a:rPr lang="hr-HR" sz="2000" b="1" dirty="0"/>
              <a:t> </a:t>
            </a:r>
            <a:endParaRPr lang="hr-HR" sz="2000" i="1" dirty="0"/>
          </a:p>
          <a:p>
            <a:pPr marL="0" indent="0">
              <a:buNone/>
            </a:pPr>
            <a:endParaRPr lang="en-US" sz="2000" b="1" dirty="0"/>
          </a:p>
          <a:p>
            <a:pPr marL="0" indent="0">
              <a:buNone/>
            </a:pPr>
            <a:r>
              <a:rPr lang="en-US" sz="2000" b="1" dirty="0"/>
              <a:t>Did she love people? </a:t>
            </a:r>
            <a:endParaRPr lang="hr-HR" sz="2000" i="1" dirty="0"/>
          </a:p>
          <a:p>
            <a:pPr marL="0" indent="0">
              <a:buNone/>
            </a:pPr>
            <a:endParaRPr lang="hr-HR" sz="2000" b="1" dirty="0"/>
          </a:p>
          <a:p>
            <a:pPr marL="0" indent="0">
              <a:buNone/>
            </a:pPr>
            <a:r>
              <a:rPr lang="en-US" sz="2000" b="1" dirty="0"/>
              <a:t>Did she love animals?</a:t>
            </a:r>
            <a:r>
              <a:rPr lang="hr-HR" sz="2000" b="1" dirty="0"/>
              <a:t> </a:t>
            </a:r>
            <a:endParaRPr lang="hr-HR" sz="2000" i="1" dirty="0"/>
          </a:p>
          <a:p>
            <a:pPr marL="0" indent="0">
              <a:buNone/>
            </a:pPr>
            <a:endParaRPr lang="en-US" sz="2000" b="1" dirty="0"/>
          </a:p>
          <a:p>
            <a:pPr marL="0" indent="0">
              <a:buNone/>
            </a:pPr>
            <a:r>
              <a:rPr lang="en-US" sz="2000" b="1" dirty="0"/>
              <a:t>What was The Dying Swan?</a:t>
            </a:r>
            <a:r>
              <a:rPr lang="hr-HR" sz="2000" b="1"/>
              <a:t> </a:t>
            </a:r>
            <a:endParaRPr lang="hr-HR" sz="2000" i="1" dirty="0"/>
          </a:p>
        </p:txBody>
      </p:sp>
    </p:spTree>
    <p:extLst>
      <p:ext uri="{BB962C8B-B14F-4D97-AF65-F5344CB8AC3E}">
        <p14:creationId xmlns:p14="http://schemas.microsoft.com/office/powerpoint/2010/main" val="3805022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500"/>
                                        <p:tgtEl>
                                          <p:spTgt spid="12">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ipe(left)">
                                      <p:cBhvr>
                                        <p:cTn id="42" dur="500"/>
                                        <p:tgtEl>
                                          <p:spTgt spid="13">
                                            <p:txEl>
                                              <p:pRg st="0" end="0"/>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fade">
                                      <p:cBhvr>
                                        <p:cTn id="48" dur="1000"/>
                                        <p:tgtEl>
                                          <p:spTgt spid="16">
                                            <p:txEl>
                                              <p:pRg st="0" end="0"/>
                                            </p:txEl>
                                          </p:spTgt>
                                        </p:tgtEl>
                                      </p:cBhvr>
                                    </p:animEffect>
                                    <p:anim calcmode="lin" valueType="num">
                                      <p:cBhvr>
                                        <p:cTn id="4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Effect transition="in" filter="fade">
                                      <p:cBhvr>
                                        <p:cTn id="53" dur="1000"/>
                                        <p:tgtEl>
                                          <p:spTgt spid="16">
                                            <p:txEl>
                                              <p:pRg st="1" end="1"/>
                                            </p:txEl>
                                          </p:spTgt>
                                        </p:tgtEl>
                                      </p:cBhvr>
                                    </p:animEffect>
                                    <p:anim calcmode="lin" valueType="num">
                                      <p:cBhvr>
                                        <p:cTn id="5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xEl>
                                              <p:pRg st="2" end="2"/>
                                            </p:txEl>
                                          </p:spTgt>
                                        </p:tgtEl>
                                        <p:attrNameLst>
                                          <p:attrName>style.visibility</p:attrName>
                                        </p:attrNameLst>
                                      </p:cBhvr>
                                      <p:to>
                                        <p:strVal val="visible"/>
                                      </p:to>
                                    </p:set>
                                    <p:animEffect transition="in" filter="fade">
                                      <p:cBhvr>
                                        <p:cTn id="58" dur="1000"/>
                                        <p:tgtEl>
                                          <p:spTgt spid="16">
                                            <p:txEl>
                                              <p:pRg st="2" end="2"/>
                                            </p:txEl>
                                          </p:spTgt>
                                        </p:tgtEl>
                                      </p:cBhvr>
                                    </p:animEffect>
                                    <p:anim calcmode="lin" valueType="num">
                                      <p:cBhvr>
                                        <p:cTn id="5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xEl>
                                              <p:pRg st="3" end="3"/>
                                            </p:txEl>
                                          </p:spTgt>
                                        </p:tgtEl>
                                        <p:attrNameLst>
                                          <p:attrName>style.visibility</p:attrName>
                                        </p:attrNameLst>
                                      </p:cBhvr>
                                      <p:to>
                                        <p:strVal val="visible"/>
                                      </p:to>
                                    </p:set>
                                    <p:animEffect transition="in" filter="fade">
                                      <p:cBhvr>
                                        <p:cTn id="63" dur="1000"/>
                                        <p:tgtEl>
                                          <p:spTgt spid="16">
                                            <p:txEl>
                                              <p:pRg st="3" end="3"/>
                                            </p:txEl>
                                          </p:spTgt>
                                        </p:tgtEl>
                                      </p:cBhvr>
                                    </p:animEffect>
                                    <p:anim calcmode="lin" valueType="num">
                                      <p:cBhvr>
                                        <p:cTn id="6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xEl>
                                              <p:pRg st="4" end="4"/>
                                            </p:txEl>
                                          </p:spTgt>
                                        </p:tgtEl>
                                        <p:attrNameLst>
                                          <p:attrName>style.visibility</p:attrName>
                                        </p:attrNameLst>
                                      </p:cBhvr>
                                      <p:to>
                                        <p:strVal val="visible"/>
                                      </p:to>
                                    </p:set>
                                    <p:animEffect transition="in" filter="fade">
                                      <p:cBhvr>
                                        <p:cTn id="68" dur="1000"/>
                                        <p:tgtEl>
                                          <p:spTgt spid="16">
                                            <p:txEl>
                                              <p:pRg st="4" end="4"/>
                                            </p:txEl>
                                          </p:spTgt>
                                        </p:tgtEl>
                                      </p:cBhvr>
                                    </p:animEffect>
                                    <p:anim calcmode="lin" valueType="num">
                                      <p:cBhvr>
                                        <p:cTn id="6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xEl>
                                              <p:pRg st="6" end="6"/>
                                            </p:txEl>
                                          </p:spTgt>
                                        </p:tgtEl>
                                        <p:attrNameLst>
                                          <p:attrName>style.visibility</p:attrName>
                                        </p:attrNameLst>
                                      </p:cBhvr>
                                      <p:to>
                                        <p:strVal val="visible"/>
                                      </p:to>
                                    </p:set>
                                    <p:animEffect transition="in" filter="fade">
                                      <p:cBhvr>
                                        <p:cTn id="75" dur="1000"/>
                                        <p:tgtEl>
                                          <p:spTgt spid="16">
                                            <p:txEl>
                                              <p:pRg st="6" end="6"/>
                                            </p:txEl>
                                          </p:spTgt>
                                        </p:tgtEl>
                                      </p:cBhvr>
                                    </p:animEffect>
                                    <p:anim calcmode="lin" valueType="num">
                                      <p:cBhvr>
                                        <p:cTn id="76"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6">
                                            <p:txEl>
                                              <p:pRg st="8" end="8"/>
                                            </p:txEl>
                                          </p:spTgt>
                                        </p:tgtEl>
                                        <p:attrNameLst>
                                          <p:attrName>style.visibility</p:attrName>
                                        </p:attrNameLst>
                                      </p:cBhvr>
                                      <p:to>
                                        <p:strVal val="visible"/>
                                      </p:to>
                                    </p:set>
                                    <p:animEffect transition="in" filter="fade">
                                      <p:cBhvr>
                                        <p:cTn id="82" dur="1000"/>
                                        <p:tgtEl>
                                          <p:spTgt spid="16">
                                            <p:txEl>
                                              <p:pRg st="8" end="8"/>
                                            </p:txEl>
                                          </p:spTgt>
                                        </p:tgtEl>
                                      </p:cBhvr>
                                    </p:animEffect>
                                    <p:anim calcmode="lin" valueType="num">
                                      <p:cBhvr>
                                        <p:cTn id="83" dur="10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xEl>
                                              <p:pRg st="10" end="10"/>
                                            </p:txEl>
                                          </p:spTgt>
                                        </p:tgtEl>
                                        <p:attrNameLst>
                                          <p:attrName>style.visibility</p:attrName>
                                        </p:attrNameLst>
                                      </p:cBhvr>
                                      <p:to>
                                        <p:strVal val="visible"/>
                                      </p:to>
                                    </p:set>
                                    <p:animEffect transition="in" filter="fade">
                                      <p:cBhvr>
                                        <p:cTn id="89" dur="1000"/>
                                        <p:tgtEl>
                                          <p:spTgt spid="16">
                                            <p:txEl>
                                              <p:pRg st="10" end="10"/>
                                            </p:txEl>
                                          </p:spTgt>
                                        </p:tgtEl>
                                      </p:cBhvr>
                                    </p:animEffect>
                                    <p:anim calcmode="lin" valueType="num">
                                      <p:cBhvr>
                                        <p:cTn id="90" dur="10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build="p"/>
      <p:bldP spid="7" grpId="0" build="p"/>
      <p:bldP spid="8" grpId="0" build="p"/>
      <p:bldP spid="12" grpId="0" build="p"/>
      <p:bldP spid="13" grpId="0" build="p"/>
      <p:bldP spid="14" grpId="0" build="p"/>
      <p:bldP spid="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4" y="12431"/>
            <a:ext cx="5105584" cy="6829706"/>
          </a:xfrm>
          <a:prstGeom prst="rect">
            <a:avLst/>
          </a:prstGeom>
        </p:spPr>
      </p:pic>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425" y="1990476"/>
            <a:ext cx="8705502" cy="1864172"/>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11" name="Rezervirano mjesto sadržaja 2">
            <a:extLst>
              <a:ext uri="{FF2B5EF4-FFF2-40B4-BE49-F238E27FC236}">
                <a16:creationId xmlns:a16="http://schemas.microsoft.com/office/drawing/2014/main" id="{8FA7013A-ED3B-43C6-8A7E-0ED357C44FE6}"/>
              </a:ext>
            </a:extLst>
          </p:cNvPr>
          <p:cNvSpPr txBox="1">
            <a:spLocks/>
          </p:cNvSpPr>
          <p:nvPr/>
        </p:nvSpPr>
        <p:spPr>
          <a:xfrm>
            <a:off x="5125369" y="4196219"/>
            <a:ext cx="7046848" cy="2508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i="1" dirty="0" err="1"/>
              <a:t>Find</a:t>
            </a:r>
            <a:r>
              <a:rPr lang="hr-HR" sz="2000" i="1" dirty="0"/>
              <a:t> </a:t>
            </a:r>
            <a:r>
              <a:rPr lang="hr-HR" sz="2000" i="1" dirty="0" err="1"/>
              <a:t>about</a:t>
            </a:r>
            <a:r>
              <a:rPr lang="hr-HR" sz="2000" i="1" dirty="0"/>
              <a:t> </a:t>
            </a:r>
            <a:r>
              <a:rPr lang="hr-HR" sz="2000" i="1" dirty="0" err="1"/>
              <a:t>meringue</a:t>
            </a:r>
            <a:r>
              <a:rPr lang="hr-HR" sz="2000" i="1" dirty="0"/>
              <a:t>: </a:t>
            </a:r>
            <a:br>
              <a:rPr lang="hr-HR" sz="2000" i="1" dirty="0"/>
            </a:br>
            <a:r>
              <a:rPr lang="hr-HR" sz="2000" i="1" dirty="0">
                <a:hlinkClick r:id="rId4"/>
              </a:rPr>
              <a:t>https://www.bbcgoodfood.com/recipes/2445/ultimate-meringue</a:t>
            </a:r>
            <a:br>
              <a:rPr lang="hr-HR" sz="2000" i="1" dirty="0"/>
            </a:br>
            <a:endParaRPr lang="hr-HR" sz="2000" i="1" dirty="0"/>
          </a:p>
        </p:txBody>
      </p:sp>
    </p:spTree>
    <p:extLst>
      <p:ext uri="{BB962C8B-B14F-4D97-AF65-F5344CB8AC3E}">
        <p14:creationId xmlns:p14="http://schemas.microsoft.com/office/powerpoint/2010/main" val="5138520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7" y="5892"/>
            <a:ext cx="5105297" cy="6817732"/>
          </a:xfrm>
          <a:prstGeom prst="rect">
            <a:avLst/>
          </a:prstGeom>
        </p:spPr>
      </p:pic>
      <p:sp>
        <p:nvSpPr>
          <p:cNvPr id="6" name="Rezervirano mjesto sadržaja 2">
            <a:extLst>
              <a:ext uri="{FF2B5EF4-FFF2-40B4-BE49-F238E27FC236}">
                <a16:creationId xmlns:a16="http://schemas.microsoft.com/office/drawing/2014/main" id="{FFE14C9D-F79A-42C0-87D5-7951E53F2573}"/>
              </a:ext>
            </a:extLst>
          </p:cNvPr>
          <p:cNvSpPr txBox="1">
            <a:spLocks/>
          </p:cNvSpPr>
          <p:nvPr/>
        </p:nvSpPr>
        <p:spPr>
          <a:xfrm>
            <a:off x="5125225" y="27725"/>
            <a:ext cx="6794784" cy="42431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a:t>
            </a:r>
            <a:r>
              <a:rPr lang="hr-HR" sz="2000" b="1" dirty="0"/>
              <a:t>do </a:t>
            </a:r>
            <a:r>
              <a:rPr lang="hr-HR" sz="2000" b="1" dirty="0" err="1"/>
              <a:t>you</a:t>
            </a:r>
            <a:r>
              <a:rPr lang="hr-HR" sz="2000" b="1" dirty="0"/>
              <a:t> </a:t>
            </a:r>
            <a:r>
              <a:rPr lang="hr-HR" sz="2000" b="1" dirty="0" err="1"/>
              <a:t>know</a:t>
            </a:r>
            <a:r>
              <a:rPr lang="hr-HR" sz="2000" b="1" dirty="0"/>
              <a:t> </a:t>
            </a:r>
            <a:r>
              <a:rPr lang="hr-HR" sz="2000" b="1" dirty="0" err="1"/>
              <a:t>about</a:t>
            </a:r>
            <a:r>
              <a:rPr lang="hr-HR" sz="2000" b="1" dirty="0"/>
              <a:t> Walt Disney? </a:t>
            </a:r>
          </a:p>
        </p:txBody>
      </p:sp>
      <p:sp>
        <p:nvSpPr>
          <p:cNvPr id="15" name="Rezervirano mjesto sadržaja 2">
            <a:extLst>
              <a:ext uri="{FF2B5EF4-FFF2-40B4-BE49-F238E27FC236}">
                <a16:creationId xmlns:a16="http://schemas.microsoft.com/office/drawing/2014/main" id="{B6F6218F-B4B9-406F-B418-980485A9DCA8}"/>
              </a:ext>
            </a:extLst>
          </p:cNvPr>
          <p:cNvSpPr txBox="1">
            <a:spLocks/>
          </p:cNvSpPr>
          <p:nvPr/>
        </p:nvSpPr>
        <p:spPr>
          <a:xfrm>
            <a:off x="5221610" y="681037"/>
            <a:ext cx="6950463" cy="6050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What do you usually dream about?</a:t>
            </a:r>
            <a:endParaRPr lang="hr-HR" sz="2000" b="1" dirty="0"/>
          </a:p>
          <a:p>
            <a:pPr marL="0" indent="0">
              <a:buNone/>
            </a:pPr>
            <a:r>
              <a:rPr lang="hr-HR" sz="2000" b="1" dirty="0"/>
              <a:t> </a:t>
            </a:r>
            <a:r>
              <a:rPr lang="en-US" sz="2000" b="1" dirty="0"/>
              <a:t>Do you only dream at night while you are</a:t>
            </a:r>
            <a:r>
              <a:rPr lang="hr-HR" sz="2000" b="1" dirty="0"/>
              <a:t> </a:t>
            </a:r>
            <a:r>
              <a:rPr lang="en-US" sz="2000" b="1" dirty="0"/>
              <a:t>sleeping? </a:t>
            </a:r>
            <a:endParaRPr lang="hr-HR" sz="2000" b="1" dirty="0"/>
          </a:p>
          <a:p>
            <a:pPr marL="0" indent="0">
              <a:buNone/>
            </a:pPr>
            <a:r>
              <a:rPr lang="en-US" sz="2000" b="1" dirty="0"/>
              <a:t>What does it mean when people say</a:t>
            </a:r>
            <a:r>
              <a:rPr lang="hr-HR" sz="2000" b="1" dirty="0"/>
              <a:t> </a:t>
            </a:r>
            <a:r>
              <a:rPr lang="en-US" sz="2000" b="1" dirty="0"/>
              <a:t>that somebody has big dreams? </a:t>
            </a:r>
            <a:endParaRPr lang="hr-HR" sz="2000" i="1" dirty="0"/>
          </a:p>
          <a:p>
            <a:pPr marL="0" indent="0">
              <a:buNone/>
            </a:pPr>
            <a:r>
              <a:rPr lang="en-US" sz="2000" b="1" dirty="0"/>
              <a:t>What does</a:t>
            </a:r>
            <a:r>
              <a:rPr lang="hr-HR" sz="2000" b="1" dirty="0"/>
              <a:t> </a:t>
            </a:r>
            <a:r>
              <a:rPr lang="en-US" sz="2000" b="1" dirty="0"/>
              <a:t>it mean when you say that your dream came</a:t>
            </a:r>
            <a:r>
              <a:rPr lang="hr-HR" sz="2000" b="1" dirty="0"/>
              <a:t> </a:t>
            </a:r>
            <a:r>
              <a:rPr lang="en-US" sz="2000" b="1" dirty="0"/>
              <a:t>true? </a:t>
            </a:r>
            <a:endParaRPr lang="hr-HR" sz="2000" i="1" dirty="0"/>
          </a:p>
          <a:p>
            <a:pPr marL="0" indent="0">
              <a:buNone/>
            </a:pPr>
            <a:r>
              <a:rPr lang="en-US" sz="2000" b="1" dirty="0"/>
              <a:t>Have any of your dreams ever come true?</a:t>
            </a:r>
            <a:r>
              <a:rPr lang="hr-HR" sz="2000" b="1" dirty="0"/>
              <a:t> </a:t>
            </a:r>
            <a:endParaRPr lang="hr-HR" sz="2000" i="1" dirty="0"/>
          </a:p>
          <a:p>
            <a:pPr marL="0" indent="0">
              <a:buNone/>
            </a:pPr>
            <a:endParaRPr lang="en-US" sz="2000" b="1" dirty="0"/>
          </a:p>
          <a:p>
            <a:pPr marL="0" indent="0">
              <a:buNone/>
            </a:pPr>
            <a:r>
              <a:rPr lang="en-US" sz="2000" b="1" dirty="0"/>
              <a:t>Did you do something to make it come true or</a:t>
            </a:r>
            <a:r>
              <a:rPr lang="hr-HR" sz="2000" b="1" dirty="0"/>
              <a:t> </a:t>
            </a:r>
            <a:r>
              <a:rPr lang="en-US" sz="2000" b="1" dirty="0"/>
              <a:t>did it happen by chance? </a:t>
            </a:r>
            <a:endParaRPr lang="hr-HR" sz="2000" i="1" dirty="0"/>
          </a:p>
          <a:p>
            <a:pPr marL="0" indent="0">
              <a:buNone/>
            </a:pPr>
            <a:r>
              <a:rPr lang="en-US" sz="2000" b="1" dirty="0"/>
              <a:t>Are you dreaming</a:t>
            </a:r>
            <a:r>
              <a:rPr lang="hr-HR" sz="2000" b="1" dirty="0"/>
              <a:t> </a:t>
            </a:r>
            <a:r>
              <a:rPr lang="en-US" sz="2000" b="1" dirty="0"/>
              <a:t>about something nowadays? </a:t>
            </a:r>
            <a:endParaRPr lang="hr-HR" sz="2000" i="1" dirty="0"/>
          </a:p>
          <a:p>
            <a:pPr marL="0" indent="0">
              <a:buNone/>
            </a:pPr>
            <a:endParaRPr lang="hr-HR" sz="2000" b="1" dirty="0"/>
          </a:p>
          <a:p>
            <a:pPr marL="0" indent="0">
              <a:buNone/>
            </a:pPr>
            <a:r>
              <a:rPr lang="en-US" sz="2000" b="1" dirty="0"/>
              <a:t>What would</a:t>
            </a:r>
            <a:r>
              <a:rPr lang="hr-HR" sz="2000" b="1" dirty="0"/>
              <a:t> </a:t>
            </a:r>
            <a:r>
              <a:rPr lang="en-US" sz="2000" b="1" dirty="0"/>
              <a:t>you have to do to make it come true? </a:t>
            </a:r>
            <a:endParaRPr lang="hr-HR" sz="2000" i="1" dirty="0"/>
          </a:p>
          <a:p>
            <a:pPr marL="0" indent="0">
              <a:buNone/>
            </a:pPr>
            <a:endParaRPr lang="hr-HR" sz="2000" b="1" dirty="0"/>
          </a:p>
          <a:p>
            <a:pPr marL="0" indent="0">
              <a:buNone/>
            </a:pPr>
            <a:r>
              <a:rPr lang="en-US" sz="2000" b="1" dirty="0"/>
              <a:t>Are you</a:t>
            </a:r>
            <a:r>
              <a:rPr lang="hr-HR" sz="2000" b="1" dirty="0"/>
              <a:t> </a:t>
            </a:r>
            <a:r>
              <a:rPr lang="en-US" sz="2000" b="1" dirty="0"/>
              <a:t>ready to do it?</a:t>
            </a:r>
            <a:r>
              <a:rPr lang="hr-HR" sz="2000" b="1" dirty="0"/>
              <a:t> </a:t>
            </a:r>
            <a:endParaRPr lang="hr-HR" sz="2000" i="1" dirty="0"/>
          </a:p>
          <a:p>
            <a:pPr marL="0" indent="0">
              <a:buNone/>
            </a:pPr>
            <a:endParaRPr lang="hr-HR" sz="2000" b="1" dirty="0"/>
          </a:p>
        </p:txBody>
      </p:sp>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14" y="105537"/>
            <a:ext cx="4951403" cy="2331448"/>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162899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1000"/>
                                        <p:tgtEl>
                                          <p:spTgt spid="15">
                                            <p:txEl>
                                              <p:pRg st="1" end="1"/>
                                            </p:txEl>
                                          </p:spTgt>
                                        </p:tgtEl>
                                      </p:cBhvr>
                                    </p:animEffect>
                                    <p:anim calcmode="lin" valueType="num">
                                      <p:cBhvr>
                                        <p:cTn id="3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1000"/>
                                        <p:tgtEl>
                                          <p:spTgt spid="15">
                                            <p:txEl>
                                              <p:pRg st="2" end="2"/>
                                            </p:txEl>
                                          </p:spTgt>
                                        </p:tgtEl>
                                      </p:cBhvr>
                                    </p:animEffect>
                                    <p:anim calcmode="lin" valueType="num">
                                      <p:cBhvr>
                                        <p:cTn id="3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1000"/>
                                        <p:tgtEl>
                                          <p:spTgt spid="15">
                                            <p:txEl>
                                              <p:pRg st="3" end="3"/>
                                            </p:txEl>
                                          </p:spTgt>
                                        </p:tgtEl>
                                      </p:cBhvr>
                                    </p:animEffect>
                                    <p:anim calcmode="lin" valueType="num">
                                      <p:cBhvr>
                                        <p:cTn id="40"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xEl>
                                              <p:pRg st="4" end="4"/>
                                            </p:txEl>
                                          </p:spTgt>
                                        </p:tgtEl>
                                        <p:attrNameLst>
                                          <p:attrName>style.visibility</p:attrName>
                                        </p:attrNameLst>
                                      </p:cBhvr>
                                      <p:to>
                                        <p:strVal val="visible"/>
                                      </p:to>
                                    </p:set>
                                    <p:animEffect transition="in" filter="fade">
                                      <p:cBhvr>
                                        <p:cTn id="44" dur="1000"/>
                                        <p:tgtEl>
                                          <p:spTgt spid="15">
                                            <p:txEl>
                                              <p:pRg st="4" end="4"/>
                                            </p:txEl>
                                          </p:spTgt>
                                        </p:tgtEl>
                                      </p:cBhvr>
                                    </p:animEffect>
                                    <p:anim calcmode="lin" valueType="num">
                                      <p:cBhvr>
                                        <p:cTn id="45"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xEl>
                                              <p:pRg st="6" end="6"/>
                                            </p:txEl>
                                          </p:spTgt>
                                        </p:tgtEl>
                                        <p:attrNameLst>
                                          <p:attrName>style.visibility</p:attrName>
                                        </p:attrNameLst>
                                      </p:cBhvr>
                                      <p:to>
                                        <p:strVal val="visible"/>
                                      </p:to>
                                    </p:set>
                                    <p:animEffect transition="in" filter="fade">
                                      <p:cBhvr>
                                        <p:cTn id="51" dur="1000"/>
                                        <p:tgtEl>
                                          <p:spTgt spid="15">
                                            <p:txEl>
                                              <p:pRg st="6" end="6"/>
                                            </p:txEl>
                                          </p:spTgt>
                                        </p:tgtEl>
                                      </p:cBhvr>
                                    </p:animEffect>
                                    <p:anim calcmode="lin" valueType="num">
                                      <p:cBhvr>
                                        <p:cTn id="52"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5">
                                            <p:txEl>
                                              <p:pRg st="7" end="7"/>
                                            </p:txEl>
                                          </p:spTgt>
                                        </p:tgtEl>
                                        <p:attrNameLst>
                                          <p:attrName>style.visibility</p:attrName>
                                        </p:attrNameLst>
                                      </p:cBhvr>
                                      <p:to>
                                        <p:strVal val="visible"/>
                                      </p:to>
                                    </p:set>
                                    <p:animEffect transition="in" filter="fade">
                                      <p:cBhvr>
                                        <p:cTn id="58" dur="1000"/>
                                        <p:tgtEl>
                                          <p:spTgt spid="15">
                                            <p:txEl>
                                              <p:pRg st="7" end="7"/>
                                            </p:txEl>
                                          </p:spTgt>
                                        </p:tgtEl>
                                      </p:cBhvr>
                                    </p:animEffect>
                                    <p:anim calcmode="lin" valueType="num">
                                      <p:cBhvr>
                                        <p:cTn id="59"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txEl>
                                              <p:pRg st="9" end="9"/>
                                            </p:txEl>
                                          </p:spTgt>
                                        </p:tgtEl>
                                        <p:attrNameLst>
                                          <p:attrName>style.visibility</p:attrName>
                                        </p:attrNameLst>
                                      </p:cBhvr>
                                      <p:to>
                                        <p:strVal val="visible"/>
                                      </p:to>
                                    </p:set>
                                    <p:animEffect transition="in" filter="fade">
                                      <p:cBhvr>
                                        <p:cTn id="65" dur="1000"/>
                                        <p:tgtEl>
                                          <p:spTgt spid="15">
                                            <p:txEl>
                                              <p:pRg st="9" end="9"/>
                                            </p:txEl>
                                          </p:spTgt>
                                        </p:tgtEl>
                                      </p:cBhvr>
                                    </p:animEffect>
                                    <p:anim calcmode="lin" valueType="num">
                                      <p:cBhvr>
                                        <p:cTn id="66"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xEl>
                                              <p:pRg st="11" end="11"/>
                                            </p:txEl>
                                          </p:spTgt>
                                        </p:tgtEl>
                                        <p:attrNameLst>
                                          <p:attrName>style.visibility</p:attrName>
                                        </p:attrNameLst>
                                      </p:cBhvr>
                                      <p:to>
                                        <p:strVal val="visible"/>
                                      </p:to>
                                    </p:set>
                                    <p:animEffect transition="in" filter="fade">
                                      <p:cBhvr>
                                        <p:cTn id="72" dur="1000"/>
                                        <p:tgtEl>
                                          <p:spTgt spid="15">
                                            <p:txEl>
                                              <p:pRg st="11" end="11"/>
                                            </p:txEl>
                                          </p:spTgt>
                                        </p:tgtEl>
                                      </p:cBhvr>
                                    </p:animEffect>
                                    <p:anim calcmode="lin" valueType="num">
                                      <p:cBhvr>
                                        <p:cTn id="73" dur="1000" fill="hold"/>
                                        <p:tgtEl>
                                          <p:spTgt spid="15">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1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4" y="15222"/>
            <a:ext cx="5110084" cy="6824125"/>
          </a:xfrm>
          <a:prstGeom prst="rect">
            <a:avLst/>
          </a:prstGeom>
        </p:spPr>
      </p:pic>
      <p:sp>
        <p:nvSpPr>
          <p:cNvPr id="15" name="Rezervirano mjesto sadržaja 2">
            <a:extLst>
              <a:ext uri="{FF2B5EF4-FFF2-40B4-BE49-F238E27FC236}">
                <a16:creationId xmlns:a16="http://schemas.microsoft.com/office/drawing/2014/main" id="{B6F6218F-B4B9-406F-B418-980485A9DCA8}"/>
              </a:ext>
            </a:extLst>
          </p:cNvPr>
          <p:cNvSpPr txBox="1">
            <a:spLocks/>
          </p:cNvSpPr>
          <p:nvPr/>
        </p:nvSpPr>
        <p:spPr>
          <a:xfrm>
            <a:off x="5127618" y="111037"/>
            <a:ext cx="6882144" cy="2496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b="1" dirty="0"/>
              <a:t>When was he born?</a:t>
            </a:r>
            <a:r>
              <a:rPr lang="hr-HR" sz="2000" b="1" dirty="0"/>
              <a:t> </a:t>
            </a:r>
            <a:br>
              <a:rPr lang="hr-HR" sz="2000" b="1" dirty="0"/>
            </a:br>
            <a:r>
              <a:rPr lang="en-US" sz="2000" b="1" dirty="0"/>
              <a:t>Was he married? </a:t>
            </a:r>
            <a:br>
              <a:rPr lang="hr-HR" sz="2000" b="1" dirty="0"/>
            </a:br>
            <a:r>
              <a:rPr lang="en-US" sz="2000" b="1" dirty="0"/>
              <a:t>When did he win his first</a:t>
            </a:r>
            <a:r>
              <a:rPr lang="hr-HR" sz="2000" b="1" dirty="0"/>
              <a:t> </a:t>
            </a:r>
            <a:r>
              <a:rPr lang="en-US" sz="2000" b="1" dirty="0"/>
              <a:t>Academy Award?</a:t>
            </a:r>
            <a:endParaRPr lang="hr-HR" sz="2000" b="1" dirty="0"/>
          </a:p>
        </p:txBody>
      </p:sp>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557" y="2005159"/>
            <a:ext cx="8575205" cy="4489727"/>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400405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B2619D9-4F98-4A11-8FFE-57C7EB1F52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4" y="15222"/>
            <a:ext cx="5110084" cy="6824125"/>
          </a:xfrm>
          <a:prstGeom prst="rect">
            <a:avLst/>
          </a:prstGeom>
        </p:spPr>
      </p:pic>
      <p:sp>
        <p:nvSpPr>
          <p:cNvPr id="15" name="Rezervirano mjesto sadržaja 2">
            <a:extLst>
              <a:ext uri="{FF2B5EF4-FFF2-40B4-BE49-F238E27FC236}">
                <a16:creationId xmlns:a16="http://schemas.microsoft.com/office/drawing/2014/main" id="{B6F6218F-B4B9-406F-B418-980485A9DCA8}"/>
              </a:ext>
            </a:extLst>
          </p:cNvPr>
          <p:cNvSpPr txBox="1">
            <a:spLocks/>
          </p:cNvSpPr>
          <p:nvPr/>
        </p:nvSpPr>
        <p:spPr>
          <a:xfrm>
            <a:off x="5127618" y="665539"/>
            <a:ext cx="6882144" cy="2496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b="1" dirty="0" err="1"/>
              <a:t>Answer</a:t>
            </a:r>
            <a:r>
              <a:rPr lang="hr-HR" sz="2000" b="1" dirty="0"/>
              <a:t> </a:t>
            </a:r>
            <a:r>
              <a:rPr lang="hr-HR" sz="2000" b="1" dirty="0" err="1"/>
              <a:t>the</a:t>
            </a:r>
            <a:r>
              <a:rPr lang="hr-HR" sz="2000" b="1" dirty="0"/>
              <a:t> </a:t>
            </a:r>
            <a:r>
              <a:rPr lang="hr-HR" sz="2000" b="1" dirty="0" err="1"/>
              <a:t>questions</a:t>
            </a:r>
            <a:r>
              <a:rPr lang="hr-HR" sz="2000" b="1" dirty="0"/>
              <a:t>. </a:t>
            </a:r>
            <a:br>
              <a:rPr lang="hr-HR" sz="2000" b="1" dirty="0"/>
            </a:br>
            <a:endParaRPr lang="hr-HR" sz="2000" b="1" dirty="0"/>
          </a:p>
        </p:txBody>
      </p:sp>
      <p:pic>
        <p:nvPicPr>
          <p:cNvPr id="2" name="Slika 1">
            <a:extLst>
              <a:ext uri="{FF2B5EF4-FFF2-40B4-BE49-F238E27FC236}">
                <a16:creationId xmlns:a16="http://schemas.microsoft.com/office/drawing/2014/main" id="{3C85C17C-2ED4-4E4F-A125-4D7A2CE4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29" y="1655960"/>
            <a:ext cx="3132989" cy="2485240"/>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6" name="Rezervirano mjesto sadržaja 2">
            <a:extLst>
              <a:ext uri="{FF2B5EF4-FFF2-40B4-BE49-F238E27FC236}">
                <a16:creationId xmlns:a16="http://schemas.microsoft.com/office/drawing/2014/main" id="{E4D7D912-3885-4802-8308-E23602D5EBCE}"/>
              </a:ext>
            </a:extLst>
          </p:cNvPr>
          <p:cNvSpPr txBox="1">
            <a:spLocks/>
          </p:cNvSpPr>
          <p:nvPr/>
        </p:nvSpPr>
        <p:spPr>
          <a:xfrm>
            <a:off x="5309856" y="1655960"/>
            <a:ext cx="6882144" cy="5496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hr-HR" sz="2400" i="1" dirty="0">
                <a:solidFill>
                  <a:srgbClr val="FF0000"/>
                </a:solidFill>
              </a:rPr>
              <a:t>1 </a:t>
            </a:r>
            <a:r>
              <a:rPr lang="en-US" sz="2400" i="1" dirty="0">
                <a:solidFill>
                  <a:srgbClr val="FF0000"/>
                </a:solidFill>
              </a:rPr>
              <a:t>He was from the USA. </a:t>
            </a:r>
            <a:endParaRPr lang="hr-HR" sz="2400" i="1" dirty="0">
              <a:solidFill>
                <a:srgbClr val="FF0000"/>
              </a:solidFill>
            </a:endParaRPr>
          </a:p>
          <a:p>
            <a:pPr marL="0" indent="0">
              <a:lnSpc>
                <a:spcPct val="100000"/>
              </a:lnSpc>
              <a:spcBef>
                <a:spcPts val="0"/>
              </a:spcBef>
              <a:buNone/>
            </a:pPr>
            <a:r>
              <a:rPr lang="hr-HR" sz="2400" i="1" dirty="0">
                <a:solidFill>
                  <a:srgbClr val="FF0000"/>
                </a:solidFill>
              </a:rPr>
              <a:t>2 </a:t>
            </a:r>
            <a:r>
              <a:rPr lang="en-US" sz="2400" i="1" dirty="0">
                <a:solidFill>
                  <a:srgbClr val="FF0000"/>
                </a:solidFill>
              </a:rPr>
              <a:t>Yes, he did. He had mum, dad, three brothers, one sister, a wife and two daughters. </a:t>
            </a:r>
            <a:endParaRPr lang="hr-HR" sz="2400" i="1" dirty="0">
              <a:solidFill>
                <a:srgbClr val="FF0000"/>
              </a:solidFill>
            </a:endParaRPr>
          </a:p>
          <a:p>
            <a:pPr marL="0" indent="0">
              <a:lnSpc>
                <a:spcPct val="100000"/>
              </a:lnSpc>
              <a:spcBef>
                <a:spcPts val="0"/>
              </a:spcBef>
              <a:buNone/>
            </a:pPr>
            <a:r>
              <a:rPr lang="hr-HR" sz="2400" i="1" dirty="0">
                <a:solidFill>
                  <a:srgbClr val="FF0000"/>
                </a:solidFill>
              </a:rPr>
              <a:t>3 </a:t>
            </a:r>
            <a:r>
              <a:rPr lang="en-US" sz="2400" i="1" dirty="0">
                <a:solidFill>
                  <a:srgbClr val="FF0000"/>
                </a:solidFill>
              </a:rPr>
              <a:t>He was a businessman and a </a:t>
            </a:r>
            <a:r>
              <a:rPr lang="en-US" sz="2400" i="1" dirty="0" err="1">
                <a:solidFill>
                  <a:srgbClr val="FF0000"/>
                </a:solidFill>
              </a:rPr>
              <a:t>voiceactor</a:t>
            </a:r>
            <a:r>
              <a:rPr lang="en-US" sz="2400" i="1" dirty="0">
                <a:solidFill>
                  <a:srgbClr val="FF0000"/>
                </a:solidFill>
              </a:rPr>
              <a:t>.</a:t>
            </a:r>
            <a:endParaRPr lang="hr-HR" sz="2400" i="1" dirty="0">
              <a:solidFill>
                <a:srgbClr val="FF0000"/>
              </a:solidFill>
            </a:endParaRPr>
          </a:p>
          <a:p>
            <a:pPr marL="0" indent="0">
              <a:lnSpc>
                <a:spcPct val="100000"/>
              </a:lnSpc>
              <a:spcBef>
                <a:spcPts val="0"/>
              </a:spcBef>
              <a:buNone/>
            </a:pPr>
            <a:r>
              <a:rPr lang="hr-HR" sz="2400" i="1" dirty="0">
                <a:solidFill>
                  <a:srgbClr val="FF0000"/>
                </a:solidFill>
              </a:rPr>
              <a:t>4 </a:t>
            </a:r>
            <a:r>
              <a:rPr lang="en-US" sz="2400" i="1" dirty="0">
                <a:solidFill>
                  <a:srgbClr val="FF0000"/>
                </a:solidFill>
              </a:rPr>
              <a:t>He was famous because he created Mickey Mouse. </a:t>
            </a:r>
            <a:r>
              <a:rPr lang="hr-HR" sz="2400" i="1" dirty="0">
                <a:solidFill>
                  <a:srgbClr val="FF0000"/>
                </a:solidFill>
              </a:rPr>
              <a:t>5 </a:t>
            </a:r>
            <a:r>
              <a:rPr lang="en-US" sz="2400" i="1" dirty="0">
                <a:solidFill>
                  <a:srgbClr val="FF0000"/>
                </a:solidFill>
              </a:rPr>
              <a:t>He loved animation and theme parks. He won many awards and he created Disneyland.</a:t>
            </a:r>
            <a:endParaRPr lang="hr-HR" sz="2400" i="1" dirty="0">
              <a:solidFill>
                <a:srgbClr val="FF0000"/>
              </a:solidFill>
            </a:endParaRPr>
          </a:p>
        </p:txBody>
      </p:sp>
      <p:sp>
        <p:nvSpPr>
          <p:cNvPr id="7" name="Rezervirano mjesto sadržaja 2">
            <a:extLst>
              <a:ext uri="{FF2B5EF4-FFF2-40B4-BE49-F238E27FC236}">
                <a16:creationId xmlns:a16="http://schemas.microsoft.com/office/drawing/2014/main" id="{C98C8FE4-764D-4C76-819A-07B007D16192}"/>
              </a:ext>
            </a:extLst>
          </p:cNvPr>
          <p:cNvSpPr txBox="1">
            <a:spLocks/>
          </p:cNvSpPr>
          <p:nvPr/>
        </p:nvSpPr>
        <p:spPr>
          <a:xfrm>
            <a:off x="5273036" y="4856645"/>
            <a:ext cx="6736726"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hr-HR" sz="2000" i="1" dirty="0" err="1"/>
              <a:t>Practise</a:t>
            </a:r>
            <a:r>
              <a:rPr lang="hr-HR" sz="2000" i="1" dirty="0"/>
              <a:t>:</a:t>
            </a:r>
            <a:br>
              <a:rPr lang="hr-HR" sz="2000" i="1" dirty="0"/>
            </a:br>
            <a:r>
              <a:rPr lang="hr-HR" sz="2000" i="1" dirty="0">
                <a:hlinkClick r:id="rId4"/>
              </a:rPr>
              <a:t>https://wordwall.net/play/902/546/283</a:t>
            </a:r>
            <a:endParaRPr lang="hr-HR" sz="2000" i="1" dirty="0"/>
          </a:p>
          <a:p>
            <a:pPr marL="0" indent="0">
              <a:lnSpc>
                <a:spcPct val="100000"/>
              </a:lnSpc>
              <a:spcBef>
                <a:spcPts val="0"/>
              </a:spcBef>
              <a:buNone/>
            </a:pPr>
            <a:endParaRPr lang="hr-HR" sz="2000" i="1" dirty="0"/>
          </a:p>
        </p:txBody>
      </p:sp>
    </p:spTree>
    <p:extLst>
      <p:ext uri="{BB962C8B-B14F-4D97-AF65-F5344CB8AC3E}">
        <p14:creationId xmlns:p14="http://schemas.microsoft.com/office/powerpoint/2010/main" val="28422047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wipe(left)">
                                      <p:cBhvr>
                                        <p:cTn id="34" dur="5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364F0D10-6C93-4798-9B51-77511464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5" y="29943"/>
            <a:ext cx="5065561" cy="6785941"/>
          </a:xfrm>
          <a:prstGeom prst="rect">
            <a:avLst/>
          </a:prstGeom>
        </p:spPr>
      </p:pic>
      <p:sp>
        <p:nvSpPr>
          <p:cNvPr id="5" name="Rezervirano mjesto sadržaja 2">
            <a:extLst>
              <a:ext uri="{FF2B5EF4-FFF2-40B4-BE49-F238E27FC236}">
                <a16:creationId xmlns:a16="http://schemas.microsoft.com/office/drawing/2014/main" id="{62F6632F-846C-4F02-B56B-82805BD5B26E}"/>
              </a:ext>
            </a:extLst>
          </p:cNvPr>
          <p:cNvSpPr txBox="1">
            <a:spLocks/>
          </p:cNvSpPr>
          <p:nvPr/>
        </p:nvSpPr>
        <p:spPr>
          <a:xfrm>
            <a:off x="5717598" y="264120"/>
            <a:ext cx="5648661" cy="3785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100" dirty="0" err="1">
                <a:ea typeface="Cambria" panose="02040503050406030204" pitchFamily="18" charset="0"/>
              </a:rPr>
              <a:t>Workbook</a:t>
            </a:r>
            <a:r>
              <a:rPr lang="hr-HR" sz="2100" dirty="0">
                <a:ea typeface="Cambria" panose="02040503050406030204" pitchFamily="18" charset="0"/>
              </a:rPr>
              <a:t>, p. 50</a:t>
            </a:r>
          </a:p>
          <a:p>
            <a:pPr marL="0" indent="0">
              <a:buFont typeface="Arial" panose="020B0604020202020204" pitchFamily="34" charset="0"/>
              <a:buNone/>
            </a:pPr>
            <a:endParaRPr lang="hr-HR" sz="2000" i="1" dirty="0">
              <a:solidFill>
                <a:schemeClr val="bg1">
                  <a:lumMod val="50000"/>
                </a:schemeClr>
              </a:solidFill>
              <a:latin typeface="Avenir Next LT Pro" panose="020B0504020202020204" pitchFamily="34" charset="-18"/>
            </a:endParaRPr>
          </a:p>
        </p:txBody>
      </p:sp>
      <p:pic>
        <p:nvPicPr>
          <p:cNvPr id="3" name="Slika 2">
            <a:extLst>
              <a:ext uri="{FF2B5EF4-FFF2-40B4-BE49-F238E27FC236}">
                <a16:creationId xmlns:a16="http://schemas.microsoft.com/office/drawing/2014/main" id="{DCB64642-CE4F-4D9C-A92A-9A8EF9D7D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60" y="1377864"/>
            <a:ext cx="9536912" cy="5327822"/>
          </a:xfrm>
          <a:prstGeom prst="rect">
            <a:avLst/>
          </a:prstGeom>
          <a:ln w="127000" cap="sq">
            <a:solidFill>
              <a:srgbClr val="C00000"/>
            </a:solidFill>
            <a:miter lim="800000"/>
          </a:ln>
          <a:effectLst>
            <a:outerShdw blurRad="57150" dist="50800" dir="2700000" algn="tl" rotWithShape="0">
              <a:srgbClr val="000000">
                <a:alpha val="40000"/>
              </a:srgbClr>
            </a:outerShdw>
          </a:effectLst>
        </p:spPr>
      </p:pic>
      <p:sp>
        <p:nvSpPr>
          <p:cNvPr id="12" name="Rezervirano mjesto sadržaja 2">
            <a:extLst>
              <a:ext uri="{FF2B5EF4-FFF2-40B4-BE49-F238E27FC236}">
                <a16:creationId xmlns:a16="http://schemas.microsoft.com/office/drawing/2014/main" id="{8C9795E8-8C23-407A-9EB0-88CE3C221C0F}"/>
              </a:ext>
            </a:extLst>
          </p:cNvPr>
          <p:cNvSpPr txBox="1">
            <a:spLocks/>
          </p:cNvSpPr>
          <p:nvPr/>
        </p:nvSpPr>
        <p:spPr>
          <a:xfrm>
            <a:off x="5507962" y="2508513"/>
            <a:ext cx="2926029"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hr-HR" sz="2200" i="1" dirty="0" err="1">
                <a:solidFill>
                  <a:srgbClr val="FF0000"/>
                </a:solidFill>
              </a:rPr>
              <a:t>the</a:t>
            </a:r>
            <a:r>
              <a:rPr lang="hr-HR" sz="2200" i="1" dirty="0">
                <a:solidFill>
                  <a:srgbClr val="FF0000"/>
                </a:solidFill>
              </a:rPr>
              <a:t> USA.</a:t>
            </a:r>
          </a:p>
        </p:txBody>
      </p:sp>
      <p:sp>
        <p:nvSpPr>
          <p:cNvPr id="10" name="Rezervirano mjesto sadržaja 2">
            <a:extLst>
              <a:ext uri="{FF2B5EF4-FFF2-40B4-BE49-F238E27FC236}">
                <a16:creationId xmlns:a16="http://schemas.microsoft.com/office/drawing/2014/main" id="{D763DFC3-7F63-40AF-A8A0-882C27D4274C}"/>
              </a:ext>
            </a:extLst>
          </p:cNvPr>
          <p:cNvSpPr txBox="1">
            <a:spLocks/>
          </p:cNvSpPr>
          <p:nvPr/>
        </p:nvSpPr>
        <p:spPr>
          <a:xfrm>
            <a:off x="3368097" y="3493842"/>
            <a:ext cx="8803478"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i="1" dirty="0">
                <a:solidFill>
                  <a:srgbClr val="FF0000"/>
                </a:solidFill>
              </a:rPr>
              <a:t>He had his mum, dad, three brothers and a sister, a wife and two daughters.</a:t>
            </a:r>
            <a:endParaRPr lang="hr-HR" sz="2200" i="1" dirty="0">
              <a:solidFill>
                <a:srgbClr val="FF0000"/>
              </a:solidFill>
            </a:endParaRPr>
          </a:p>
        </p:txBody>
      </p:sp>
      <p:sp>
        <p:nvSpPr>
          <p:cNvPr id="11" name="Rezervirano mjesto sadržaja 2">
            <a:extLst>
              <a:ext uri="{FF2B5EF4-FFF2-40B4-BE49-F238E27FC236}">
                <a16:creationId xmlns:a16="http://schemas.microsoft.com/office/drawing/2014/main" id="{34B41799-7F80-4098-BB82-D9887B767EA8}"/>
              </a:ext>
            </a:extLst>
          </p:cNvPr>
          <p:cNvSpPr txBox="1">
            <a:spLocks/>
          </p:cNvSpPr>
          <p:nvPr/>
        </p:nvSpPr>
        <p:spPr>
          <a:xfrm>
            <a:off x="3393150" y="4416510"/>
            <a:ext cx="8418893"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i="1" dirty="0">
                <a:solidFill>
                  <a:srgbClr val="FF0000"/>
                </a:solidFill>
              </a:rPr>
              <a:t>He was a businessman, a film producer and a </a:t>
            </a:r>
            <a:r>
              <a:rPr lang="en-US" sz="2200" i="1" dirty="0" err="1">
                <a:solidFill>
                  <a:srgbClr val="FF0000"/>
                </a:solidFill>
              </a:rPr>
              <a:t>voiceactor</a:t>
            </a:r>
            <a:r>
              <a:rPr lang="hr-HR" sz="2200" i="1" dirty="0">
                <a:solidFill>
                  <a:srgbClr val="FF0000"/>
                </a:solidFill>
              </a:rPr>
              <a:t>.</a:t>
            </a:r>
          </a:p>
        </p:txBody>
      </p:sp>
      <p:sp>
        <p:nvSpPr>
          <p:cNvPr id="15" name="Rezervirano mjesto sadržaja 2">
            <a:extLst>
              <a:ext uri="{FF2B5EF4-FFF2-40B4-BE49-F238E27FC236}">
                <a16:creationId xmlns:a16="http://schemas.microsoft.com/office/drawing/2014/main" id="{00FDC341-0BF2-4A97-866A-4956C3D35D94}"/>
              </a:ext>
            </a:extLst>
          </p:cNvPr>
          <p:cNvSpPr txBox="1">
            <a:spLocks/>
          </p:cNvSpPr>
          <p:nvPr/>
        </p:nvSpPr>
        <p:spPr>
          <a:xfrm>
            <a:off x="3368097" y="5316103"/>
            <a:ext cx="8418893"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i="1" dirty="0">
                <a:solidFill>
                  <a:srgbClr val="FF0000"/>
                </a:solidFill>
              </a:rPr>
              <a:t>He created Mickey Mouse and Disneyland</a:t>
            </a:r>
            <a:r>
              <a:rPr lang="hr-HR" sz="2200" i="1" dirty="0">
                <a:solidFill>
                  <a:srgbClr val="FF0000"/>
                </a:solidFill>
              </a:rPr>
              <a:t>.</a:t>
            </a:r>
          </a:p>
        </p:txBody>
      </p:sp>
      <p:sp>
        <p:nvSpPr>
          <p:cNvPr id="16" name="Rezervirano mjesto sadržaja 2">
            <a:extLst>
              <a:ext uri="{FF2B5EF4-FFF2-40B4-BE49-F238E27FC236}">
                <a16:creationId xmlns:a16="http://schemas.microsoft.com/office/drawing/2014/main" id="{A4250DD7-D1AC-4329-94CA-78CED437605E}"/>
              </a:ext>
            </a:extLst>
          </p:cNvPr>
          <p:cNvSpPr txBox="1">
            <a:spLocks/>
          </p:cNvSpPr>
          <p:nvPr/>
        </p:nvSpPr>
        <p:spPr>
          <a:xfrm>
            <a:off x="3393151" y="6253274"/>
            <a:ext cx="8418893" cy="515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i="1" dirty="0">
                <a:solidFill>
                  <a:srgbClr val="FF0000"/>
                </a:solidFill>
              </a:rPr>
              <a:t>He was creative and very successful</a:t>
            </a:r>
            <a:r>
              <a:rPr lang="hr-HR" sz="2200" i="1" dirty="0">
                <a:solidFill>
                  <a:srgbClr val="FF0000"/>
                </a:solidFill>
              </a:rPr>
              <a:t>.</a:t>
            </a:r>
          </a:p>
        </p:txBody>
      </p:sp>
    </p:spTree>
    <p:extLst>
      <p:ext uri="{BB962C8B-B14F-4D97-AF65-F5344CB8AC3E}">
        <p14:creationId xmlns:p14="http://schemas.microsoft.com/office/powerpoint/2010/main" val="8917757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left)">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left)">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uild="p"/>
      <p:bldP spid="10" grpId="0" build="p"/>
      <p:bldP spid="11" grpId="0" build="p"/>
      <p:bldP spid="15" grpId="0" build="p"/>
      <p:bldP spid="16" grpId="0" build="p"/>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2285</TotalTime>
  <Words>650</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Avenir Next LT Pro</vt:lpstr>
      <vt:lpstr>Calibri</vt:lpstr>
      <vt:lpstr>Arial</vt:lpstr>
      <vt:lpstr>Calibri Light</vt:lpstr>
      <vt:lpstr>Tema sustava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Siniša Vuksan</dc:creator>
  <cp:lastModifiedBy>Sanja Ivoš</cp:lastModifiedBy>
  <cp:revision>210</cp:revision>
  <dcterms:created xsi:type="dcterms:W3CDTF">2020-09-15T16:13:04Z</dcterms:created>
  <dcterms:modified xsi:type="dcterms:W3CDTF">2022-10-03T13:32:08Z</dcterms:modified>
</cp:coreProperties>
</file>